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8" r:id="rId3"/>
    <p:sldId id="276" r:id="rId4"/>
    <p:sldId id="277" r:id="rId5"/>
    <p:sldId id="283" r:id="rId6"/>
    <p:sldId id="284" r:id="rId7"/>
    <p:sldId id="260" r:id="rId8"/>
    <p:sldId id="273" r:id="rId9"/>
    <p:sldId id="259" r:id="rId10"/>
    <p:sldId id="267" r:id="rId11"/>
    <p:sldId id="278" r:id="rId12"/>
    <p:sldId id="264" r:id="rId13"/>
    <p:sldId id="269" r:id="rId14"/>
    <p:sldId id="271" r:id="rId15"/>
    <p:sldId id="268" r:id="rId16"/>
    <p:sldId id="261" r:id="rId17"/>
    <p:sldId id="262" r:id="rId18"/>
    <p:sldId id="263" r:id="rId19"/>
    <p:sldId id="279" r:id="rId20"/>
    <p:sldId id="266" r:id="rId21"/>
    <p:sldId id="280" r:id="rId22"/>
    <p:sldId id="281" r:id="rId23"/>
    <p:sldId id="270" r:id="rId24"/>
    <p:sldId id="272" r:id="rId25"/>
    <p:sldId id="282" r:id="rId26"/>
    <p:sldId id="285" r:id="rId27"/>
    <p:sldId id="286" r:id="rId28"/>
    <p:sldId id="287" r:id="rId29"/>
    <p:sldId id="288" r:id="rId30"/>
    <p:sldId id="289" r:id="rId3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p:scale>
          <a:sx n="66" d="100"/>
          <a:sy n="66" d="100"/>
        </p:scale>
        <p:origin x="-1506" y="-168"/>
      </p:cViewPr>
      <p:guideLst>
        <p:guide orient="horz" pos="2160"/>
        <p:guide pos="2880"/>
      </p:guideLst>
    </p:cSldViewPr>
  </p:slideViewPr>
  <p:outlineViewPr>
    <p:cViewPr>
      <p:scale>
        <a:sx n="33" d="100"/>
        <a:sy n="33" d="100"/>
      </p:scale>
      <p:origin x="48" y="1051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F241B0-1716-4D70-9B3F-EA1F60B84C95}" type="datetimeFigureOut">
              <a:rPr lang="ru-RU" smtClean="0"/>
              <a:pPr/>
              <a:t>07.04.2016</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99B308-FB72-42D1-ADA8-B3799E6803CB}" type="slidenum">
              <a:rPr lang="ru-RU" smtClean="0"/>
              <a:pPr/>
              <a:t>‹#›</a:t>
            </a:fld>
            <a:endParaRPr lang="ru-RU" dirty="0"/>
          </a:p>
        </p:txBody>
      </p:sp>
    </p:spTree>
    <p:extLst>
      <p:ext uri="{BB962C8B-B14F-4D97-AF65-F5344CB8AC3E}">
        <p14:creationId xmlns="" xmlns:p14="http://schemas.microsoft.com/office/powerpoint/2010/main" val="2077945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699B308-FB72-42D1-ADA8-B3799E6803CB}" type="slidenum">
              <a:rPr lang="ru-RU" smtClean="0"/>
              <a:pPr/>
              <a:t>13</a:t>
            </a:fld>
            <a:endParaRPr lang="ru-R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699B308-FB72-42D1-ADA8-B3799E6803CB}" type="slidenum">
              <a:rPr lang="ru-RU" smtClean="0"/>
              <a:pPr/>
              <a:t>14</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07.04.2016</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07.04.2016</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07.04.2016</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07.04.2016</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07.04.2016</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07.04.2016</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07.04.2016</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07.04.2016</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07.04.2016</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07.04.2016</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07.04.2016</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07.04.2016</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8.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11.jpeg"/><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8.xm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8.xml"/><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jpeg"/><Relationship Id="rId1" Type="http://schemas.openxmlformats.org/officeDocument/2006/relationships/slideLayout" Target="../slideLayouts/slideLayout8.xml"/><Relationship Id="rId4" Type="http://schemas.openxmlformats.org/officeDocument/2006/relationships/image" Target="../media/image25.jpeg"/></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http://baby-scool.narod.ru/media/book/skazki/narodn/sesnriza_alenuska.html" TargetMode="External"/><Relationship Id="rId3" Type="http://schemas.openxmlformats.org/officeDocument/2006/relationships/hyperlink" Target="http://baby-scool.narod.ru/media/book/skazki/folklor/laduski.html" TargetMode="External"/><Relationship Id="rId7" Type="http://schemas.openxmlformats.org/officeDocument/2006/relationships/hyperlink" Target="http://baby-scool.narod.ru/media/book/skazki/narodn/dal.html" TargetMode="Externa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hyperlink" Target="http://baby-scool.narod.ru/media/book/skazki/narodn/zimovye_zverei.html" TargetMode="External"/><Relationship Id="rId5" Type="http://schemas.openxmlformats.org/officeDocument/2006/relationships/hyperlink" Target="http://baby-scool.narod.ru/media/book/skazki/narodn/rus_skazki.html" TargetMode="External"/><Relationship Id="rId4" Type="http://schemas.openxmlformats.org/officeDocument/2006/relationships/hyperlink" Target="http://baby-scool.narod.ru/media/book/skazki/narodn/index.html" TargetMode="External"/><Relationship Id="rId9" Type="http://schemas.openxmlformats.org/officeDocument/2006/relationships/hyperlink" Target="http://baby-scool.narod.ru/media/book/skazki/michalkov/tri_poros.html"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4638"/>
            <a:ext cx="8229600" cy="6440510"/>
          </a:xfrm>
        </p:spPr>
        <p:txBody>
          <a:bodyPr>
            <a:normAutofit/>
          </a:bodyPr>
          <a:lstStyle/>
          <a:p>
            <a:r>
              <a:rPr lang="ru-RU" dirty="0" smtClean="0"/>
              <a:t>Паспорт </a:t>
            </a:r>
            <a:br>
              <a:rPr lang="ru-RU" dirty="0" smtClean="0"/>
            </a:br>
            <a:r>
              <a:rPr lang="ru-RU" dirty="0" smtClean="0"/>
              <a:t>Группы «Б» ОН для детей </a:t>
            </a:r>
            <a:br>
              <a:rPr lang="ru-RU" dirty="0" smtClean="0"/>
            </a:br>
            <a:r>
              <a:rPr lang="ru-RU" dirty="0" smtClean="0"/>
              <a:t>с 4 до 5 лет «Гномики»</a:t>
            </a:r>
            <a:br>
              <a:rPr lang="ru-RU" dirty="0" smtClean="0"/>
            </a:br>
            <a:r>
              <a:rPr lang="ru-RU" b="1" dirty="0" smtClean="0"/>
              <a:t>Воспитатели</a:t>
            </a:r>
            <a:r>
              <a:rPr lang="ru-RU" dirty="0" smtClean="0"/>
              <a:t>: Артюхова О.Л.</a:t>
            </a:r>
            <a:br>
              <a:rPr lang="ru-RU" dirty="0" smtClean="0"/>
            </a:br>
            <a:r>
              <a:rPr lang="ru-RU" dirty="0" smtClean="0"/>
              <a:t>                      Антонова А.В</a:t>
            </a:r>
            <a:br>
              <a:rPr lang="ru-RU" dirty="0" smtClean="0"/>
            </a:br>
            <a:r>
              <a:rPr lang="ru-RU" dirty="0" smtClean="0"/>
              <a:t>мл. воспитатель: Ациева П.С.</a:t>
            </a:r>
            <a:br>
              <a:rPr lang="ru-RU" dirty="0" smtClean="0"/>
            </a:b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0"/>
            <a:ext cx="5114932" cy="1214422"/>
          </a:xfrm>
        </p:spPr>
        <p:txBody>
          <a:bodyPr>
            <a:normAutofit fontScale="90000"/>
          </a:bodyPr>
          <a:lstStyle/>
          <a:p>
            <a:r>
              <a:rPr lang="ru-RU" dirty="0" smtClean="0"/>
              <a:t>                                Перечень материалов и </a:t>
            </a:r>
            <a:br>
              <a:rPr lang="ru-RU" dirty="0" smtClean="0"/>
            </a:br>
            <a:r>
              <a:rPr lang="ru-RU" dirty="0" smtClean="0"/>
              <a:t>                        оборудования развивающих  </a:t>
            </a:r>
            <a:br>
              <a:rPr lang="ru-RU" dirty="0" smtClean="0"/>
            </a:br>
            <a:r>
              <a:rPr lang="ru-RU" dirty="0" smtClean="0"/>
              <a:t>                                                                           центров</a:t>
            </a:r>
            <a:br>
              <a:rPr lang="ru-RU" dirty="0" smtClean="0"/>
            </a:br>
            <a:endParaRPr lang="ru-RU" dirty="0"/>
          </a:p>
        </p:txBody>
      </p:sp>
      <p:pic>
        <p:nvPicPr>
          <p:cNvPr id="6" name="Содержимое 5" descr="IMG_8426.JPG"/>
          <p:cNvPicPr>
            <a:picLocks noGrp="1" noChangeAspect="1"/>
          </p:cNvPicPr>
          <p:nvPr>
            <p:ph idx="1"/>
          </p:nvPr>
        </p:nvPicPr>
        <p:blipFill>
          <a:blip r:embed="rId3" cstate="print"/>
          <a:srcRect t="23059"/>
          <a:stretch>
            <a:fillRect/>
          </a:stretch>
        </p:blipFill>
        <p:spPr>
          <a:xfrm>
            <a:off x="5572132" y="357166"/>
            <a:ext cx="3254362" cy="1999079"/>
          </a:xfrm>
        </p:spPr>
      </p:pic>
      <p:sp>
        <p:nvSpPr>
          <p:cNvPr id="4" name="Текст 3"/>
          <p:cNvSpPr>
            <a:spLocks noGrp="1"/>
          </p:cNvSpPr>
          <p:nvPr>
            <p:ph type="body" sz="half" idx="2"/>
          </p:nvPr>
        </p:nvSpPr>
        <p:spPr>
          <a:xfrm>
            <a:off x="457200" y="857232"/>
            <a:ext cx="4829180" cy="5786478"/>
          </a:xfrm>
        </p:spPr>
        <p:txBody>
          <a:bodyPr>
            <a:normAutofit fontScale="25000" lnSpcReduction="20000"/>
          </a:bodyPr>
          <a:lstStyle/>
          <a:p>
            <a:r>
              <a:rPr lang="ru-RU" sz="5600" b="1" dirty="0" smtClean="0"/>
              <a:t> Центр познавательного  развития</a:t>
            </a:r>
          </a:p>
          <a:p>
            <a:r>
              <a:rPr lang="ru-RU" sz="4800" b="1" u="sng" dirty="0" smtClean="0"/>
              <a:t>Игры на составление целого</a:t>
            </a:r>
            <a:r>
              <a:rPr lang="ru-RU" sz="4800" b="1" dirty="0" smtClean="0"/>
              <a:t>:</a:t>
            </a:r>
            <a:endParaRPr lang="ru-RU" sz="4800" dirty="0" smtClean="0"/>
          </a:p>
          <a:p>
            <a:r>
              <a:rPr lang="ru-RU" sz="4400" dirty="0" smtClean="0"/>
              <a:t>«</a:t>
            </a:r>
            <a:r>
              <a:rPr lang="ru-RU" sz="4400" dirty="0" err="1" smtClean="0"/>
              <a:t>Пазлы</a:t>
            </a:r>
            <a:r>
              <a:rPr lang="ru-RU" sz="4400" dirty="0" smtClean="0"/>
              <a:t>»</a:t>
            </a:r>
          </a:p>
          <a:p>
            <a:r>
              <a:rPr lang="ru-RU" sz="4400" dirty="0" smtClean="0"/>
              <a:t>Составь картинку </a:t>
            </a:r>
          </a:p>
          <a:p>
            <a:r>
              <a:rPr lang="ru-RU" sz="4400" dirty="0" smtClean="0"/>
              <a:t>Игры «Найди пару» </a:t>
            </a:r>
          </a:p>
          <a:p>
            <a:r>
              <a:rPr lang="ru-RU" sz="4400" dirty="0" smtClean="0"/>
              <a:t>Лото, домино в картинках</a:t>
            </a:r>
          </a:p>
          <a:p>
            <a:r>
              <a:rPr lang="ru-RU" sz="4400" dirty="0" smtClean="0"/>
              <a:t>Мелкая </a:t>
            </a:r>
            <a:r>
              <a:rPr lang="ru-RU" sz="4400" dirty="0" err="1" smtClean="0"/>
              <a:t>мозайка</a:t>
            </a:r>
            <a:r>
              <a:rPr lang="ru-RU" sz="4400" dirty="0" smtClean="0"/>
              <a:t> </a:t>
            </a:r>
          </a:p>
          <a:p>
            <a:r>
              <a:rPr lang="ru-RU" sz="4400" dirty="0" smtClean="0"/>
              <a:t>Чудесный мешочек	</a:t>
            </a:r>
          </a:p>
          <a:p>
            <a:r>
              <a:rPr lang="ru-RU" sz="4400" b="1" u="sng" dirty="0" smtClean="0"/>
              <a:t>настольно-печатные игры разнообразной тематики и содержания</a:t>
            </a:r>
            <a:endParaRPr lang="ru-RU" sz="4400" dirty="0" smtClean="0"/>
          </a:p>
          <a:p>
            <a:r>
              <a:rPr lang="ru-RU" sz="4400" dirty="0" smtClean="0"/>
              <a:t>Иллюстрации с изображением хозяйственно-бытового труда детей и взрослых дома</a:t>
            </a:r>
          </a:p>
          <a:p>
            <a:r>
              <a:rPr lang="ru-RU" sz="4400" dirty="0" smtClean="0"/>
              <a:t>Игры с прищепками</a:t>
            </a:r>
          </a:p>
          <a:p>
            <a:r>
              <a:rPr lang="ru-RU" sz="4400" dirty="0" smtClean="0"/>
              <a:t>Доска, мел, указка</a:t>
            </a:r>
          </a:p>
          <a:p>
            <a:r>
              <a:rPr lang="ru-RU" sz="4400" dirty="0" smtClean="0"/>
              <a:t>Картинки с последовательно развивающимся действием</a:t>
            </a:r>
          </a:p>
          <a:p>
            <a:r>
              <a:rPr lang="ru-RU" sz="4400" dirty="0" smtClean="0"/>
              <a:t>Картинки с изображением  космического пространства </a:t>
            </a:r>
          </a:p>
          <a:p>
            <a:r>
              <a:rPr lang="ru-RU" sz="4400" dirty="0" smtClean="0"/>
              <a:t>Ассоциации</a:t>
            </a:r>
          </a:p>
          <a:p>
            <a:r>
              <a:rPr lang="ru-RU" sz="4400" dirty="0" smtClean="0"/>
              <a:t>Поваренок</a:t>
            </a:r>
          </a:p>
          <a:p>
            <a:r>
              <a:rPr lang="ru-RU" sz="4400" dirty="0" smtClean="0"/>
              <a:t>Кто как устроен</a:t>
            </a:r>
          </a:p>
          <a:p>
            <a:r>
              <a:rPr lang="ru-RU" sz="4400" dirty="0" smtClean="0"/>
              <a:t>Карточки «Найди лишнее»</a:t>
            </a:r>
          </a:p>
          <a:p>
            <a:r>
              <a:rPr lang="ru-RU" sz="4400" b="1" u="sng" dirty="0" smtClean="0"/>
              <a:t>Наглядно-дидактические пособия:</a:t>
            </a:r>
            <a:endParaRPr lang="ru-RU" sz="4400" dirty="0" smtClean="0"/>
          </a:p>
          <a:p>
            <a:r>
              <a:rPr lang="ru-RU" sz="4400" dirty="0" smtClean="0"/>
              <a:t>Животные Арктики и Антарктики</a:t>
            </a:r>
          </a:p>
          <a:p>
            <a:r>
              <a:rPr lang="ru-RU" sz="4400" dirty="0" smtClean="0"/>
              <a:t>Животные Африки</a:t>
            </a:r>
          </a:p>
          <a:p>
            <a:r>
              <a:rPr lang="ru-RU" sz="4400" dirty="0" smtClean="0"/>
              <a:t>Земноводные</a:t>
            </a:r>
          </a:p>
          <a:p>
            <a:r>
              <a:rPr lang="ru-RU" sz="4400" dirty="0" smtClean="0"/>
              <a:t>Игрушки</a:t>
            </a:r>
          </a:p>
          <a:p>
            <a:r>
              <a:rPr lang="ru-RU" sz="4400" dirty="0" smtClean="0"/>
              <a:t>Герои зарубежных сказок</a:t>
            </a:r>
          </a:p>
          <a:p>
            <a:r>
              <a:rPr lang="ru-RU" sz="4400" dirty="0" smtClean="0"/>
              <a:t>Наш дом</a:t>
            </a:r>
          </a:p>
          <a:p>
            <a:r>
              <a:rPr lang="ru-RU" sz="4400" dirty="0" smtClean="0"/>
              <a:t>Космос</a:t>
            </a:r>
          </a:p>
          <a:p>
            <a:r>
              <a:rPr lang="ru-RU" sz="4400" dirty="0" smtClean="0"/>
              <a:t>Бытовая техника</a:t>
            </a:r>
          </a:p>
          <a:p>
            <a:r>
              <a:rPr lang="ru-RU" sz="4400" dirty="0" smtClean="0"/>
              <a:t>Мебель</a:t>
            </a:r>
          </a:p>
          <a:p>
            <a:r>
              <a:rPr lang="ru-RU" sz="4400" dirty="0" smtClean="0"/>
              <a:t>Профессии</a:t>
            </a:r>
          </a:p>
          <a:p>
            <a:r>
              <a:rPr lang="ru-RU" sz="4400" dirty="0" smtClean="0"/>
              <a:t>Цвета</a:t>
            </a:r>
          </a:p>
          <a:p>
            <a:r>
              <a:rPr lang="ru-RU" sz="4400" dirty="0" smtClean="0"/>
              <a:t>Познавательно-речевое развитие «Национальные костюмы дальнего зарубежья»</a:t>
            </a:r>
          </a:p>
          <a:p>
            <a:r>
              <a:rPr lang="ru-RU" sz="4800" dirty="0" smtClean="0"/>
              <a:t> </a:t>
            </a:r>
          </a:p>
          <a:p>
            <a:r>
              <a:rPr lang="ru-RU" sz="5600" dirty="0" smtClean="0"/>
              <a:t> </a:t>
            </a:r>
          </a:p>
          <a:p>
            <a:r>
              <a:rPr lang="ru-RU" sz="5600" dirty="0" smtClean="0"/>
              <a:t> </a:t>
            </a:r>
          </a:p>
        </p:txBody>
      </p:sp>
      <p:pic>
        <p:nvPicPr>
          <p:cNvPr id="7" name="Рисунок 6" descr="IMG_8425.JPG"/>
          <p:cNvPicPr>
            <a:picLocks noChangeAspect="1"/>
          </p:cNvPicPr>
          <p:nvPr/>
        </p:nvPicPr>
        <p:blipFill>
          <a:blip r:embed="rId4" cstate="print"/>
          <a:stretch>
            <a:fillRect/>
          </a:stretch>
        </p:blipFill>
        <p:spPr>
          <a:xfrm>
            <a:off x="4643438" y="2643182"/>
            <a:ext cx="4500562" cy="300037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p:txBody>
          <a:bodyPr>
            <a:normAutofit/>
          </a:bodyPr>
          <a:lstStyle/>
          <a:p>
            <a:r>
              <a:rPr lang="ru-RU" dirty="0" smtClean="0"/>
              <a:t>Центр «Математический </a:t>
            </a:r>
            <a:r>
              <a:rPr lang="ru-RU" dirty="0" err="1" smtClean="0"/>
              <a:t>знайка</a:t>
            </a:r>
            <a:r>
              <a:rPr lang="ru-RU" dirty="0" smtClean="0"/>
              <a:t>»</a:t>
            </a:r>
            <a:endParaRPr lang="ru-RU" dirty="0"/>
          </a:p>
        </p:txBody>
      </p:sp>
      <p:sp>
        <p:nvSpPr>
          <p:cNvPr id="3" name="Содержимое 2"/>
          <p:cNvSpPr>
            <a:spLocks noGrp="1"/>
          </p:cNvSpPr>
          <p:nvPr>
            <p:ph sz="half" idx="1"/>
          </p:nvPr>
        </p:nvSpPr>
        <p:spPr/>
        <p:txBody>
          <a:bodyPr>
            <a:normAutofit fontScale="70000" lnSpcReduction="20000"/>
          </a:bodyPr>
          <a:lstStyle/>
          <a:p>
            <a:pPr>
              <a:buNone/>
            </a:pPr>
            <a:r>
              <a:rPr lang="ru-RU" b="1" dirty="0" smtClean="0"/>
              <a:t>Блоки Дьенеша </a:t>
            </a:r>
          </a:p>
          <a:p>
            <a:pPr>
              <a:buNone/>
            </a:pPr>
            <a:r>
              <a:rPr lang="ru-RU" b="1" dirty="0" smtClean="0"/>
              <a:t>Касса цифр на магнитах</a:t>
            </a:r>
          </a:p>
          <a:p>
            <a:pPr>
              <a:buNone/>
            </a:pPr>
            <a:r>
              <a:rPr lang="ru-RU" b="1" dirty="0" smtClean="0"/>
              <a:t>Цветные счетные палочки</a:t>
            </a:r>
          </a:p>
          <a:p>
            <a:pPr>
              <a:buNone/>
            </a:pPr>
            <a:r>
              <a:rPr lang="ru-RU" b="1" dirty="0" smtClean="0"/>
              <a:t>палочки Кьюзинера</a:t>
            </a:r>
          </a:p>
          <a:p>
            <a:pPr>
              <a:buNone/>
            </a:pPr>
            <a:r>
              <a:rPr lang="ru-RU" b="1" dirty="0" smtClean="0"/>
              <a:t>игра «Волшебная ниточка»</a:t>
            </a:r>
          </a:p>
          <a:p>
            <a:pPr>
              <a:buNone/>
            </a:pPr>
            <a:r>
              <a:rPr lang="ru-RU" b="1" dirty="0" smtClean="0"/>
              <a:t>игра «Цифра-число-количество»</a:t>
            </a:r>
          </a:p>
          <a:p>
            <a:pPr>
              <a:buNone/>
            </a:pPr>
            <a:r>
              <a:rPr lang="ru-RU" b="1" dirty="0" smtClean="0"/>
              <a:t>Говорящая математика</a:t>
            </a:r>
          </a:p>
          <a:p>
            <a:pPr>
              <a:buNone/>
            </a:pPr>
            <a:r>
              <a:rPr lang="ru-RU" b="1" dirty="0" smtClean="0"/>
              <a:t>Счетный материал </a:t>
            </a:r>
          </a:p>
          <a:p>
            <a:pPr>
              <a:buNone/>
            </a:pPr>
            <a:r>
              <a:rPr lang="ru-RU" b="1" dirty="0" smtClean="0"/>
              <a:t>Кубики по счету (цифры и математические знаки)</a:t>
            </a:r>
          </a:p>
          <a:p>
            <a:pPr>
              <a:buNone/>
            </a:pPr>
            <a:r>
              <a:rPr lang="ru-RU" b="1" dirty="0" smtClean="0"/>
              <a:t>Кубики «Собери узор»</a:t>
            </a:r>
          </a:p>
          <a:p>
            <a:pPr>
              <a:buNone/>
            </a:pPr>
            <a:r>
              <a:rPr lang="ru-RU" b="1" dirty="0" smtClean="0"/>
              <a:t>Счеты </a:t>
            </a:r>
          </a:p>
          <a:p>
            <a:pPr>
              <a:buNone/>
            </a:pPr>
            <a:r>
              <a:rPr lang="ru-RU" b="1" dirty="0" smtClean="0"/>
              <a:t>Наглядный материал (плакаты) – форма, количество, счет</a:t>
            </a:r>
            <a:r>
              <a:rPr lang="ru-RU" dirty="0" smtClean="0"/>
              <a:t>. </a:t>
            </a:r>
          </a:p>
        </p:txBody>
      </p:sp>
      <p:pic>
        <p:nvPicPr>
          <p:cNvPr id="3076" name="Picture 4" descr="G:\DCIM\100CANON\IMG_8500.JPG"/>
          <p:cNvPicPr>
            <a:picLocks noGrp="1" noChangeAspect="1" noChangeArrowheads="1"/>
          </p:cNvPicPr>
          <p:nvPr>
            <p:ph sz="half" idx="2"/>
          </p:nvPr>
        </p:nvPicPr>
        <p:blipFill>
          <a:blip r:embed="rId3" cstate="print"/>
          <a:srcRect l="8726" b="15258"/>
          <a:stretch>
            <a:fillRect/>
          </a:stretch>
        </p:blipFill>
        <p:spPr bwMode="auto">
          <a:xfrm>
            <a:off x="4529134" y="1214422"/>
            <a:ext cx="4614866" cy="5143536"/>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p:txBody>
          <a:bodyPr/>
          <a:lstStyle/>
          <a:p>
            <a:r>
              <a:rPr lang="ru-RU" dirty="0" smtClean="0"/>
              <a:t>Центр патриотического воспитания                              «Моя Родина»</a:t>
            </a:r>
            <a:endParaRPr lang="ru-RU" dirty="0"/>
          </a:p>
        </p:txBody>
      </p:sp>
      <p:pic>
        <p:nvPicPr>
          <p:cNvPr id="6" name="Содержимое 5" descr="IMG_8429.JPG"/>
          <p:cNvPicPr>
            <a:picLocks noGrp="1" noChangeAspect="1"/>
          </p:cNvPicPr>
          <p:nvPr>
            <p:ph idx="1"/>
          </p:nvPr>
        </p:nvPicPr>
        <p:blipFill>
          <a:blip r:embed="rId3" cstate="print"/>
          <a:srcRect b="16148"/>
          <a:stretch>
            <a:fillRect/>
          </a:stretch>
        </p:blipFill>
        <p:spPr>
          <a:xfrm>
            <a:off x="3571868" y="357166"/>
            <a:ext cx="5111750" cy="4857784"/>
          </a:xfrm>
        </p:spPr>
      </p:pic>
      <p:sp>
        <p:nvSpPr>
          <p:cNvPr id="4" name="Текст 3"/>
          <p:cNvSpPr>
            <a:spLocks noGrp="1"/>
          </p:cNvSpPr>
          <p:nvPr>
            <p:ph type="body" sz="half" idx="2"/>
          </p:nvPr>
        </p:nvSpPr>
        <p:spPr/>
        <p:txBody>
          <a:bodyPr>
            <a:normAutofit/>
          </a:bodyPr>
          <a:lstStyle/>
          <a:p>
            <a:r>
              <a:rPr lang="ru-RU" b="1" dirty="0" smtClean="0"/>
              <a:t>Российский флаг, герб, портрет Президента России</a:t>
            </a:r>
          </a:p>
          <a:p>
            <a:r>
              <a:rPr lang="ru-RU" b="1" dirty="0" smtClean="0"/>
              <a:t>Герб ,флаг </a:t>
            </a:r>
            <a:r>
              <a:rPr lang="ru-RU" b="1" dirty="0" err="1" smtClean="0"/>
              <a:t>ХМАО-Югры</a:t>
            </a:r>
            <a:r>
              <a:rPr lang="ru-RU" b="1" dirty="0" smtClean="0"/>
              <a:t>, герб, флаг </a:t>
            </a:r>
          </a:p>
          <a:p>
            <a:r>
              <a:rPr lang="ru-RU" b="1" dirty="0" smtClean="0"/>
              <a:t>г. </a:t>
            </a:r>
            <a:r>
              <a:rPr lang="ru-RU" b="1" dirty="0" err="1" smtClean="0"/>
              <a:t>Мегиона</a:t>
            </a:r>
            <a:r>
              <a:rPr lang="ru-RU" b="1" dirty="0" smtClean="0"/>
              <a:t> </a:t>
            </a:r>
          </a:p>
          <a:p>
            <a:r>
              <a:rPr lang="ru-RU" b="1" dirty="0" smtClean="0"/>
              <a:t>Иллюстрации военной техники</a:t>
            </a:r>
          </a:p>
          <a:p>
            <a:r>
              <a:rPr lang="ru-RU" b="1" dirty="0" smtClean="0"/>
              <a:t>Армия России «Сухопутные войска»</a:t>
            </a:r>
          </a:p>
          <a:p>
            <a:r>
              <a:rPr lang="ru-RU" b="1" dirty="0" smtClean="0"/>
              <a:t>Иллюстрации родного города, округа</a:t>
            </a:r>
          </a:p>
          <a:p>
            <a:r>
              <a:rPr lang="ru-RU" b="1" dirty="0" smtClean="0"/>
              <a:t>Изделия народных промыслов, народные игрушки</a:t>
            </a:r>
          </a:p>
          <a:p>
            <a:r>
              <a:rPr lang="ru-RU" b="1" dirty="0" smtClean="0"/>
              <a:t>Картинки для рассматривания и бесед с детьми</a:t>
            </a:r>
          </a:p>
          <a:p>
            <a:r>
              <a:rPr lang="ru-RU" b="1" dirty="0" smtClean="0"/>
              <a:t>Книги о полезных ископаемых </a:t>
            </a:r>
            <a:r>
              <a:rPr lang="ru-RU" b="1" dirty="0" err="1" smtClean="0"/>
              <a:t>Югры</a:t>
            </a:r>
            <a:endParaRPr lang="ru-RU" b="1" dirty="0" smtClean="0"/>
          </a:p>
          <a:p>
            <a:r>
              <a:rPr lang="ru-RU" b="1" dirty="0" smtClean="0"/>
              <a:t>Жизнь и быт хантов и манси </a:t>
            </a:r>
            <a:endParaRPr lang="ru-RU" b="1" dirty="0"/>
          </a:p>
          <a:p>
            <a:r>
              <a:rPr lang="ru-RU" b="1" dirty="0" smtClean="0"/>
              <a:t> Сборники стихов </a:t>
            </a:r>
            <a:r>
              <a:rPr lang="ru-RU" b="1" dirty="0" err="1" smtClean="0"/>
              <a:t>мегионских</a:t>
            </a:r>
            <a:r>
              <a:rPr lang="ru-RU" b="1" dirty="0" smtClean="0"/>
              <a:t> писателей: В.Козлов, Л. Такташева</a:t>
            </a:r>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p:nvPr/>
        </p:nvPicPr>
        <p:blipFill>
          <a:blip r:embed="rId3"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3050"/>
            <a:ext cx="3682752" cy="1162050"/>
          </a:xfrm>
        </p:spPr>
        <p:txBody>
          <a:bodyPr/>
          <a:lstStyle/>
          <a:p>
            <a:r>
              <a:rPr lang="ru-RU" smtClean="0"/>
              <a:t>                               Центр театра                                      </a:t>
            </a:r>
            <a:br>
              <a:rPr lang="ru-RU" smtClean="0"/>
            </a:br>
            <a:r>
              <a:rPr lang="ru-RU"/>
              <a:t> </a:t>
            </a:r>
            <a:r>
              <a:rPr lang="ru-RU" smtClean="0"/>
              <a:t>                    «</a:t>
            </a:r>
            <a:r>
              <a:rPr lang="ru-RU" dirty="0" smtClean="0"/>
              <a:t>В гостях у сказки»</a:t>
            </a:r>
            <a:endParaRPr lang="ru-RU" dirty="0"/>
          </a:p>
        </p:txBody>
      </p:sp>
      <p:pic>
        <p:nvPicPr>
          <p:cNvPr id="6" name="Содержимое 5" descr="IMG_8492.JPG"/>
          <p:cNvPicPr>
            <a:picLocks noGrp="1" noChangeAspect="1"/>
          </p:cNvPicPr>
          <p:nvPr>
            <p:ph idx="1"/>
          </p:nvPr>
        </p:nvPicPr>
        <p:blipFill>
          <a:blip r:embed="rId4" cstate="print"/>
          <a:stretch>
            <a:fillRect/>
          </a:stretch>
        </p:blipFill>
        <p:spPr>
          <a:xfrm>
            <a:off x="4032250" y="214290"/>
            <a:ext cx="5111750" cy="3407833"/>
          </a:xfrm>
        </p:spPr>
      </p:pic>
      <p:sp>
        <p:nvSpPr>
          <p:cNvPr id="4" name="Текст 3"/>
          <p:cNvSpPr>
            <a:spLocks noGrp="1"/>
          </p:cNvSpPr>
          <p:nvPr>
            <p:ph type="body" sz="half" idx="2"/>
          </p:nvPr>
        </p:nvSpPr>
        <p:spPr/>
        <p:txBody>
          <a:bodyPr>
            <a:normAutofit/>
          </a:bodyPr>
          <a:lstStyle/>
          <a:p>
            <a:r>
              <a:rPr lang="ru-RU" sz="1600" b="1" dirty="0" smtClean="0"/>
              <a:t>Настольный театр:  «Заюшкина избушка», «Теремок», «У страха глаза велики»</a:t>
            </a:r>
          </a:p>
          <a:p>
            <a:r>
              <a:rPr lang="ru-RU" sz="1600" b="1" dirty="0" smtClean="0"/>
              <a:t>Кукольный театр Би-Ба-</a:t>
            </a:r>
            <a:r>
              <a:rPr lang="ru-RU" sz="1600" b="1" dirty="0" err="1" smtClean="0"/>
              <a:t>Бо</a:t>
            </a:r>
            <a:endParaRPr lang="ru-RU" sz="1600" b="1" dirty="0" smtClean="0"/>
          </a:p>
          <a:p>
            <a:r>
              <a:rPr lang="ru-RU" sz="1600" b="1" dirty="0" smtClean="0"/>
              <a:t>(«Репка», «Принцесса на горошине»)</a:t>
            </a:r>
          </a:p>
          <a:p>
            <a:r>
              <a:rPr lang="ru-RU" sz="1600" b="1" dirty="0" smtClean="0"/>
              <a:t>Маски животных, людей</a:t>
            </a:r>
          </a:p>
          <a:p>
            <a:r>
              <a:rPr lang="ru-RU" sz="1600" b="1" dirty="0" smtClean="0"/>
              <a:t>Ширма  для показа фольклорных произведений</a:t>
            </a:r>
          </a:p>
          <a:p>
            <a:r>
              <a:rPr lang="ru-RU" sz="1600" b="1" dirty="0" smtClean="0"/>
              <a:t>Деревянные фигурки персонажей сказок: «Теремок», «Курочка Ряба», «Колобок»</a:t>
            </a:r>
          </a:p>
          <a:p>
            <a:r>
              <a:rPr lang="ru-RU" sz="1600" b="1" dirty="0" smtClean="0"/>
              <a:t>Игрушки-забавы и </a:t>
            </a:r>
            <a:r>
              <a:rPr lang="ru-RU" sz="1600" dirty="0" smtClean="0"/>
              <a:t>др.</a:t>
            </a:r>
            <a:endParaRPr lang="ru-RU" sz="1600" dirty="0"/>
          </a:p>
          <a:p>
            <a:endParaRPr lang="ru-RU" sz="1600" dirty="0"/>
          </a:p>
        </p:txBody>
      </p:sp>
      <p:pic>
        <p:nvPicPr>
          <p:cNvPr id="8" name="Рисунок 7" descr="IMG_8490.JPG"/>
          <p:cNvPicPr>
            <a:picLocks noChangeAspect="1"/>
          </p:cNvPicPr>
          <p:nvPr/>
        </p:nvPicPr>
        <p:blipFill>
          <a:blip r:embed="rId5" cstate="print"/>
          <a:srcRect t="10715"/>
          <a:stretch>
            <a:fillRect/>
          </a:stretch>
        </p:blipFill>
        <p:spPr>
          <a:xfrm>
            <a:off x="3316622" y="3789040"/>
            <a:ext cx="4755839" cy="283083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p:nvPr/>
        </p:nvPicPr>
        <p:blipFill>
          <a:blip r:embed="rId3" cstate="print">
            <a:extLst>
              <a:ext uri="{28A0092B-C50C-407E-A947-70E740481C1C}">
                <a14:useLocalDpi xmlns="" xmlns:a14="http://schemas.microsoft.com/office/drawing/2010/main" val="0"/>
              </a:ext>
            </a:extLst>
          </a:blip>
          <a:stretch>
            <a:fillRect/>
          </a:stretch>
        </p:blipFill>
        <p:spPr>
          <a:xfrm>
            <a:off x="0" y="0"/>
            <a:ext cx="9252520" cy="7173416"/>
          </a:xfrm>
          <a:prstGeom prst="rect">
            <a:avLst/>
          </a:prstGeom>
        </p:spPr>
      </p:pic>
      <p:sp>
        <p:nvSpPr>
          <p:cNvPr id="2" name="Заголовок 1"/>
          <p:cNvSpPr>
            <a:spLocks noGrp="1"/>
          </p:cNvSpPr>
          <p:nvPr>
            <p:ph type="title"/>
          </p:nvPr>
        </p:nvSpPr>
        <p:spPr/>
        <p:txBody>
          <a:bodyPr>
            <a:normAutofit/>
          </a:bodyPr>
          <a:lstStyle/>
          <a:p>
            <a:r>
              <a:rPr lang="ru-RU" sz="1400" dirty="0" smtClean="0"/>
              <a:t>Центр  </a:t>
            </a:r>
            <a:br>
              <a:rPr lang="ru-RU" sz="1400" dirty="0" smtClean="0"/>
            </a:br>
            <a:r>
              <a:rPr lang="ru-RU" sz="1400" dirty="0" smtClean="0"/>
              <a:t>Художественное творчество </a:t>
            </a:r>
            <a:br>
              <a:rPr lang="ru-RU" sz="1400" dirty="0" smtClean="0"/>
            </a:br>
            <a:r>
              <a:rPr lang="ru-RU" sz="1400" dirty="0" smtClean="0"/>
              <a:t>«Юный художник»</a:t>
            </a:r>
            <a:endParaRPr lang="ru-RU" sz="1400" dirty="0"/>
          </a:p>
        </p:txBody>
      </p:sp>
      <p:pic>
        <p:nvPicPr>
          <p:cNvPr id="6" name="Содержимое 5" descr="IMG_8441.JPG"/>
          <p:cNvPicPr>
            <a:picLocks noGrp="1" noChangeAspect="1"/>
          </p:cNvPicPr>
          <p:nvPr>
            <p:ph idx="1"/>
          </p:nvPr>
        </p:nvPicPr>
        <p:blipFill>
          <a:blip r:embed="rId4" cstate="print"/>
          <a:srcRect r="12018"/>
          <a:stretch>
            <a:fillRect/>
          </a:stretch>
        </p:blipFill>
        <p:spPr>
          <a:xfrm>
            <a:off x="3491880" y="836712"/>
            <a:ext cx="5256584" cy="5616624"/>
          </a:xfrm>
        </p:spPr>
      </p:pic>
      <p:sp>
        <p:nvSpPr>
          <p:cNvPr id="4" name="Текст 3"/>
          <p:cNvSpPr>
            <a:spLocks noGrp="1"/>
          </p:cNvSpPr>
          <p:nvPr>
            <p:ph type="body" sz="half" idx="2"/>
          </p:nvPr>
        </p:nvSpPr>
        <p:spPr>
          <a:xfrm>
            <a:off x="457200" y="1435100"/>
            <a:ext cx="3008313" cy="5208610"/>
          </a:xfrm>
        </p:spPr>
        <p:txBody>
          <a:bodyPr>
            <a:normAutofit fontScale="92500" lnSpcReduction="20000"/>
          </a:bodyPr>
          <a:lstStyle/>
          <a:p>
            <a:r>
              <a:rPr lang="ru-RU" b="1" dirty="0" smtClean="0"/>
              <a:t>Альбомы с рисунками произведений декоративно-прикладного искусства</a:t>
            </a:r>
          </a:p>
          <a:p>
            <a:r>
              <a:rPr lang="ru-RU" b="1" dirty="0" smtClean="0"/>
              <a:t>Таблица основных цветов и их тонов, контрастная гамма цветов</a:t>
            </a:r>
          </a:p>
          <a:p>
            <a:r>
              <a:rPr lang="ru-RU" b="1" dirty="0" smtClean="0"/>
              <a:t>Заготовки для рисования, вырезанные по разной форме</a:t>
            </a:r>
          </a:p>
          <a:p>
            <a:r>
              <a:rPr lang="ru-RU" b="1" dirty="0" smtClean="0"/>
              <a:t>Бумага тонкая</a:t>
            </a:r>
          </a:p>
          <a:p>
            <a:r>
              <a:rPr lang="ru-RU" b="1" dirty="0" smtClean="0"/>
              <a:t>Бумага плотная</a:t>
            </a:r>
          </a:p>
          <a:p>
            <a:r>
              <a:rPr lang="ru-RU" b="1" dirty="0" smtClean="0"/>
              <a:t>Акварельные краски</a:t>
            </a:r>
          </a:p>
          <a:p>
            <a:r>
              <a:rPr lang="ru-RU" b="1" dirty="0" smtClean="0"/>
              <a:t>Кисточки</a:t>
            </a:r>
          </a:p>
          <a:p>
            <a:r>
              <a:rPr lang="ru-RU" b="1" dirty="0" smtClean="0"/>
              <a:t>Палитра</a:t>
            </a:r>
          </a:p>
          <a:p>
            <a:r>
              <a:rPr lang="ru-RU" b="1" dirty="0" smtClean="0"/>
              <a:t>Восковые мелки</a:t>
            </a:r>
          </a:p>
          <a:p>
            <a:r>
              <a:rPr lang="ru-RU" b="1" dirty="0" smtClean="0"/>
              <a:t>Магнитная доска для демонстрации рисунков детей</a:t>
            </a:r>
          </a:p>
          <a:p>
            <a:r>
              <a:rPr lang="ru-RU" b="1" dirty="0" smtClean="0"/>
              <a:t>Емкости для промывания ворса кистей от краски</a:t>
            </a:r>
          </a:p>
          <a:p>
            <a:r>
              <a:rPr lang="ru-RU" b="1" dirty="0" smtClean="0"/>
              <a:t>Клеенки для аппликации</a:t>
            </a:r>
          </a:p>
          <a:p>
            <a:r>
              <a:rPr lang="ru-RU" b="1" dirty="0" smtClean="0"/>
              <a:t>Альбомы для раскрашивания</a:t>
            </a:r>
          </a:p>
          <a:p>
            <a:r>
              <a:rPr lang="ru-RU" b="1" dirty="0" smtClean="0"/>
              <a:t>Ножницы, клей</a:t>
            </a:r>
          </a:p>
          <a:p>
            <a:r>
              <a:rPr lang="ru-RU" b="1" dirty="0" smtClean="0"/>
              <a:t>Трафареты</a:t>
            </a:r>
          </a:p>
          <a:p>
            <a:r>
              <a:rPr lang="ru-RU" b="1" dirty="0" smtClean="0"/>
              <a:t>Фоны разного цвета, размера и формы</a:t>
            </a:r>
          </a:p>
          <a:p>
            <a:r>
              <a:rPr lang="ru-RU" b="1" dirty="0" smtClean="0"/>
              <a:t>Вата для смачивания бумаги перед работой акварелью</a:t>
            </a:r>
          </a:p>
          <a:p>
            <a:r>
              <a:rPr lang="ru-RU" b="1" dirty="0" smtClean="0"/>
              <a:t>Бросовый материал</a:t>
            </a:r>
          </a:p>
          <a:p>
            <a:r>
              <a:rPr lang="ru-RU" b="1" dirty="0" smtClean="0"/>
              <a:t>Бросовый материал </a:t>
            </a:r>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3050"/>
            <a:ext cx="3471857" cy="707678"/>
          </a:xfrm>
        </p:spPr>
        <p:txBody>
          <a:bodyPr>
            <a:normAutofit fontScale="90000"/>
          </a:bodyPr>
          <a:lstStyle/>
          <a:p>
            <a:r>
              <a:rPr lang="ru-RU" dirty="0" smtClean="0"/>
              <a:t>                      Музыкальный центр       </a:t>
            </a:r>
            <a:br>
              <a:rPr lang="ru-RU" dirty="0" smtClean="0"/>
            </a:br>
            <a:r>
              <a:rPr lang="ru-RU" dirty="0"/>
              <a:t> </a:t>
            </a:r>
            <a:r>
              <a:rPr lang="ru-RU" dirty="0" smtClean="0"/>
              <a:t>                               «Домисолька»</a:t>
            </a:r>
            <a:endParaRPr lang="ru-RU" dirty="0"/>
          </a:p>
        </p:txBody>
      </p:sp>
      <p:pic>
        <p:nvPicPr>
          <p:cNvPr id="6" name="Содержимое 5" descr="IMG_8454.JPG"/>
          <p:cNvPicPr>
            <a:picLocks noGrp="1" noChangeAspect="1"/>
          </p:cNvPicPr>
          <p:nvPr>
            <p:ph idx="1"/>
          </p:nvPr>
        </p:nvPicPr>
        <p:blipFill>
          <a:blip r:embed="rId3" cstate="print"/>
          <a:srcRect l="26553" r="10558"/>
          <a:stretch>
            <a:fillRect/>
          </a:stretch>
        </p:blipFill>
        <p:spPr>
          <a:xfrm>
            <a:off x="5429256" y="2285992"/>
            <a:ext cx="3214710" cy="3407833"/>
          </a:xfrm>
        </p:spPr>
      </p:pic>
      <p:sp>
        <p:nvSpPr>
          <p:cNvPr id="4" name="Текст 3"/>
          <p:cNvSpPr>
            <a:spLocks noGrp="1"/>
          </p:cNvSpPr>
          <p:nvPr>
            <p:ph type="body" sz="half" idx="2"/>
          </p:nvPr>
        </p:nvSpPr>
        <p:spPr/>
        <p:txBody>
          <a:bodyPr>
            <a:normAutofit/>
          </a:bodyPr>
          <a:lstStyle/>
          <a:p>
            <a:r>
              <a:rPr lang="ru-RU" b="1" dirty="0" smtClean="0"/>
              <a:t>          Музыкальные инструменты:</a:t>
            </a:r>
          </a:p>
          <a:p>
            <a:r>
              <a:rPr lang="ru-RU" b="1" dirty="0" smtClean="0"/>
              <a:t>Гитара, гармошка, маракасы</a:t>
            </a:r>
          </a:p>
          <a:p>
            <a:r>
              <a:rPr lang="ru-RU" b="1" dirty="0" smtClean="0"/>
              <a:t>Саксофон, дудочки, трещотки, шумовые инструменты, ксилофон, барабан, бубен, погремушки </a:t>
            </a:r>
          </a:p>
          <a:p>
            <a:r>
              <a:rPr lang="ru-RU" b="1" dirty="0" smtClean="0"/>
              <a:t>                          ТСО: </a:t>
            </a:r>
          </a:p>
          <a:p>
            <a:r>
              <a:rPr lang="ru-RU" b="1" dirty="0" smtClean="0"/>
              <a:t>Магнитофон</a:t>
            </a:r>
          </a:p>
          <a:p>
            <a:r>
              <a:rPr lang="ru-RU" b="1" dirty="0"/>
              <a:t>в</a:t>
            </a:r>
            <a:r>
              <a:rPr lang="ru-RU" b="1" dirty="0" smtClean="0"/>
              <a:t> аудиозаписи: детские песенки, фрагменты детских музыкальных произведений, песенного фольклора, записи звуков природы</a:t>
            </a:r>
          </a:p>
          <a:p>
            <a:r>
              <a:rPr lang="ru-RU" b="1" dirty="0" smtClean="0"/>
              <a:t>«Музыкальные книги»</a:t>
            </a:r>
          </a:p>
          <a:p>
            <a:r>
              <a:rPr lang="ru-RU" b="1" dirty="0" smtClean="0"/>
              <a:t>  Альбомы с изображением музыкальных инструментов</a:t>
            </a:r>
          </a:p>
          <a:p>
            <a:r>
              <a:rPr lang="ru-RU" b="1" dirty="0" smtClean="0"/>
              <a:t>Народные музыкальные игрушки</a:t>
            </a:r>
          </a:p>
          <a:p>
            <a:r>
              <a:rPr lang="ru-RU" b="1" dirty="0" smtClean="0"/>
              <a:t>Дидактические игры по музыкальному воспитанию</a:t>
            </a:r>
          </a:p>
          <a:p>
            <a:r>
              <a:rPr lang="ru-RU" b="1" dirty="0" smtClean="0"/>
              <a:t>Портреты композиторов</a:t>
            </a:r>
          </a:p>
        </p:txBody>
      </p:sp>
      <p:pic>
        <p:nvPicPr>
          <p:cNvPr id="7" name="Рисунок 6" descr="IMG_8452.JPG"/>
          <p:cNvPicPr>
            <a:picLocks noChangeAspect="1"/>
          </p:cNvPicPr>
          <p:nvPr/>
        </p:nvPicPr>
        <p:blipFill>
          <a:blip r:embed="rId4" cstate="print"/>
          <a:srcRect l="30121" r="18072" b="31927"/>
          <a:stretch>
            <a:fillRect/>
          </a:stretch>
        </p:blipFill>
        <p:spPr>
          <a:xfrm>
            <a:off x="3929057" y="428604"/>
            <a:ext cx="3506783" cy="307183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p:txBody>
          <a:bodyPr/>
          <a:lstStyle/>
          <a:p>
            <a:r>
              <a:rPr lang="ru-RU" dirty="0" smtClean="0"/>
              <a:t>        Центр физического развития «Ловкие, сильные, смелые»</a:t>
            </a:r>
            <a:endParaRPr lang="ru-RU" dirty="0"/>
          </a:p>
        </p:txBody>
      </p:sp>
      <p:pic>
        <p:nvPicPr>
          <p:cNvPr id="6" name="Содержимое 5" descr="IMG_8469.JPG"/>
          <p:cNvPicPr>
            <a:picLocks noGrp="1" noChangeAspect="1"/>
          </p:cNvPicPr>
          <p:nvPr>
            <p:ph idx="1"/>
          </p:nvPr>
        </p:nvPicPr>
        <p:blipFill>
          <a:blip r:embed="rId3" cstate="print"/>
          <a:srcRect l="20963"/>
          <a:stretch>
            <a:fillRect/>
          </a:stretch>
        </p:blipFill>
        <p:spPr>
          <a:xfrm>
            <a:off x="3633660" y="285728"/>
            <a:ext cx="5335710" cy="4500594"/>
          </a:xfrm>
        </p:spPr>
      </p:pic>
      <p:sp>
        <p:nvSpPr>
          <p:cNvPr id="4" name="Текст 3"/>
          <p:cNvSpPr>
            <a:spLocks noGrp="1"/>
          </p:cNvSpPr>
          <p:nvPr>
            <p:ph type="body" sz="half" idx="2"/>
          </p:nvPr>
        </p:nvSpPr>
        <p:spPr>
          <a:xfrm>
            <a:off x="457200" y="1435100"/>
            <a:ext cx="3114668" cy="5137172"/>
          </a:xfrm>
        </p:spPr>
        <p:txBody>
          <a:bodyPr>
            <a:normAutofit fontScale="85000" lnSpcReduction="20000"/>
          </a:bodyPr>
          <a:lstStyle/>
          <a:p>
            <a:r>
              <a:rPr lang="ru-RU" b="1" dirty="0" smtClean="0"/>
              <a:t>Коврики, дорожки массажные</a:t>
            </a:r>
          </a:p>
          <a:p>
            <a:r>
              <a:rPr lang="ru-RU" b="1" dirty="0" smtClean="0"/>
              <a:t>Шнур длинный</a:t>
            </a:r>
          </a:p>
          <a:p>
            <a:r>
              <a:rPr lang="ru-RU" b="1" dirty="0" smtClean="0"/>
              <a:t>Мешочки с песком</a:t>
            </a:r>
          </a:p>
          <a:p>
            <a:r>
              <a:rPr lang="ru-RU" b="1" dirty="0" smtClean="0"/>
              <a:t>Султанчики</a:t>
            </a:r>
          </a:p>
          <a:p>
            <a:r>
              <a:rPr lang="ru-RU" b="1" dirty="0" smtClean="0"/>
              <a:t>Шнур короткий плетенный</a:t>
            </a:r>
          </a:p>
          <a:p>
            <a:r>
              <a:rPr lang="ru-RU" b="1" dirty="0" smtClean="0"/>
              <a:t>Мяч резиновый</a:t>
            </a:r>
          </a:p>
          <a:p>
            <a:r>
              <a:rPr lang="ru-RU" b="1" dirty="0" smtClean="0"/>
              <a:t>Мяч гимнастический</a:t>
            </a:r>
          </a:p>
          <a:p>
            <a:r>
              <a:rPr lang="ru-RU" b="1" dirty="0" smtClean="0"/>
              <a:t>Обруч малый  </a:t>
            </a:r>
          </a:p>
          <a:p>
            <a:r>
              <a:rPr lang="ru-RU" b="1" dirty="0" smtClean="0"/>
              <a:t>Атрибуты к подвижным играм</a:t>
            </a:r>
          </a:p>
          <a:p>
            <a:r>
              <a:rPr lang="ru-RU" b="1" dirty="0" smtClean="0"/>
              <a:t>Игрушки, стимулирующие двигательную активность:</a:t>
            </a:r>
          </a:p>
          <a:p>
            <a:r>
              <a:rPr lang="ru-RU" b="1" dirty="0" smtClean="0"/>
              <a:t>Мячи</a:t>
            </a:r>
          </a:p>
          <a:p>
            <a:r>
              <a:rPr lang="ru-RU" b="1" dirty="0" smtClean="0"/>
              <a:t>Флажки</a:t>
            </a:r>
          </a:p>
          <a:p>
            <a:r>
              <a:rPr lang="ru-RU" b="1" dirty="0" smtClean="0"/>
              <a:t>Скакалки</a:t>
            </a:r>
          </a:p>
          <a:p>
            <a:r>
              <a:rPr lang="ru-RU" b="1" dirty="0" smtClean="0"/>
              <a:t>Кольцеброс </a:t>
            </a:r>
          </a:p>
          <a:p>
            <a:r>
              <a:rPr lang="ru-RU" b="1" dirty="0" smtClean="0"/>
              <a:t>Трубочки  для дыхательной гимнастики</a:t>
            </a:r>
          </a:p>
          <a:p>
            <a:r>
              <a:rPr lang="ru-RU" b="1" dirty="0" smtClean="0"/>
              <a:t>Картотеки подвижных игр,  </a:t>
            </a:r>
          </a:p>
          <a:p>
            <a:r>
              <a:rPr lang="ru-RU" b="1" dirty="0" smtClean="0"/>
              <a:t>Гимнастики для глаз,  хороводных игр, народных игр, зимние подвижные игры, весенние подвижные игры, игры народов Ханты и Манси</a:t>
            </a:r>
          </a:p>
          <a:p>
            <a:endParaRPr lang="ru-RU" b="1" dirty="0" smtClean="0"/>
          </a:p>
          <a:p>
            <a:endParaRPr lang="ru-RU" sz="3500" dirty="0" smtClean="0"/>
          </a:p>
          <a:p>
            <a:r>
              <a:rPr lang="ru-RU" sz="3500" dirty="0" smtClean="0"/>
              <a:t> </a:t>
            </a:r>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6" name="Заголовок 5"/>
          <p:cNvSpPr>
            <a:spLocks noGrp="1"/>
          </p:cNvSpPr>
          <p:nvPr>
            <p:ph type="title"/>
          </p:nvPr>
        </p:nvSpPr>
        <p:spPr>
          <a:xfrm>
            <a:off x="457200" y="188640"/>
            <a:ext cx="4258816" cy="936104"/>
          </a:xfrm>
        </p:spPr>
        <p:txBody>
          <a:bodyPr>
            <a:normAutofit fontScale="90000"/>
          </a:bodyPr>
          <a:lstStyle/>
          <a:p>
            <a:r>
              <a:rPr lang="ru-RU" dirty="0" smtClean="0"/>
              <a:t>                      </a:t>
            </a:r>
            <a:br>
              <a:rPr lang="ru-RU" dirty="0" smtClean="0"/>
            </a:br>
            <a:r>
              <a:rPr lang="ru-RU" dirty="0"/>
              <a:t/>
            </a:r>
            <a:br>
              <a:rPr lang="ru-RU" dirty="0"/>
            </a:br>
            <a:r>
              <a:rPr lang="ru-RU" dirty="0" smtClean="0"/>
              <a:t/>
            </a:r>
            <a:br>
              <a:rPr lang="ru-RU" dirty="0" smtClean="0"/>
            </a:br>
            <a:r>
              <a:rPr lang="ru-RU" dirty="0" smtClean="0"/>
              <a:t>                                           Центр природы </a:t>
            </a:r>
            <a:br>
              <a:rPr lang="ru-RU" dirty="0" smtClean="0"/>
            </a:br>
            <a:r>
              <a:rPr lang="ru-RU" dirty="0" smtClean="0"/>
              <a:t>                                        «Юные   экологи»</a:t>
            </a:r>
            <a:endParaRPr lang="ru-RU" dirty="0"/>
          </a:p>
        </p:txBody>
      </p:sp>
      <p:sp>
        <p:nvSpPr>
          <p:cNvPr id="8" name="Текст 7"/>
          <p:cNvSpPr>
            <a:spLocks noGrp="1"/>
          </p:cNvSpPr>
          <p:nvPr>
            <p:ph type="body" sz="half" idx="2"/>
          </p:nvPr>
        </p:nvSpPr>
        <p:spPr>
          <a:xfrm>
            <a:off x="457200" y="1196752"/>
            <a:ext cx="3043230" cy="5375520"/>
          </a:xfrm>
        </p:spPr>
        <p:txBody>
          <a:bodyPr>
            <a:normAutofit fontScale="77500" lnSpcReduction="20000"/>
          </a:bodyPr>
          <a:lstStyle/>
          <a:p>
            <a:r>
              <a:rPr lang="ru-RU" b="1" dirty="0" smtClean="0"/>
              <a:t>Уголок наблюдений «Погода на сегодня»</a:t>
            </a:r>
          </a:p>
          <a:p>
            <a:r>
              <a:rPr lang="ru-RU" b="1" dirty="0" smtClean="0"/>
              <a:t>Сезонное дерево</a:t>
            </a:r>
          </a:p>
          <a:p>
            <a:r>
              <a:rPr lang="ru-RU" b="1" dirty="0" smtClean="0"/>
              <a:t>Календарь погоды</a:t>
            </a:r>
          </a:p>
          <a:p>
            <a:r>
              <a:rPr lang="ru-RU" b="1" dirty="0"/>
              <a:t>Иллюстрации растений различных мест произрастания (комнатных, сада, огорода, цветника, луга, леса, парка) – кустов, деревьев.</a:t>
            </a:r>
          </a:p>
          <a:p>
            <a:r>
              <a:rPr lang="ru-RU" b="1" dirty="0"/>
              <a:t>Иллюстрации с изображением животных жарких стран и Севера, перелетных, зимующих, кочующих птиц</a:t>
            </a:r>
          </a:p>
          <a:p>
            <a:r>
              <a:rPr lang="ru-RU" b="1" dirty="0"/>
              <a:t>Дидактические игры на природоведческую тематику:</a:t>
            </a:r>
          </a:p>
          <a:p>
            <a:r>
              <a:rPr lang="ru-RU" b="1" dirty="0"/>
              <a:t>Птицы. Разрезные картинки </a:t>
            </a:r>
          </a:p>
          <a:p>
            <a:r>
              <a:rPr lang="ru-RU" b="1" dirty="0"/>
              <a:t>Животные.  Разрезные картинки</a:t>
            </a:r>
          </a:p>
          <a:p>
            <a:r>
              <a:rPr lang="ru-RU" b="1" dirty="0"/>
              <a:t>Насекомые.  Разрезные картинки</a:t>
            </a:r>
          </a:p>
          <a:p>
            <a:r>
              <a:rPr lang="ru-RU" b="1" dirty="0"/>
              <a:t>Четыре сезона (весна»</a:t>
            </a:r>
          </a:p>
          <a:p>
            <a:r>
              <a:rPr lang="ru-RU" b="1" dirty="0"/>
              <a:t>Времена года</a:t>
            </a:r>
          </a:p>
          <a:p>
            <a:r>
              <a:rPr lang="ru-RU" b="1" dirty="0" smtClean="0"/>
              <a:t>Коллекция камней, семян</a:t>
            </a:r>
          </a:p>
          <a:p>
            <a:r>
              <a:rPr lang="ru-RU" b="1" dirty="0" smtClean="0"/>
              <a:t>Иллюстрации с изображением признаков сезона</a:t>
            </a:r>
          </a:p>
          <a:p>
            <a:r>
              <a:rPr lang="ru-RU" b="1" dirty="0" smtClean="0"/>
              <a:t>Растения, требующие разных способов ухода</a:t>
            </a:r>
          </a:p>
          <a:p>
            <a:r>
              <a:rPr lang="ru-RU" b="1" dirty="0" smtClean="0"/>
              <a:t>Цветущие комнатные растения</a:t>
            </a:r>
          </a:p>
          <a:p>
            <a:r>
              <a:rPr lang="ru-RU" b="1" dirty="0" smtClean="0"/>
              <a:t>Муляжи овощей и фруктов</a:t>
            </a:r>
          </a:p>
          <a:p>
            <a:r>
              <a:rPr lang="ru-RU" b="1" u="sng" dirty="0" smtClean="0"/>
              <a:t>Инвентарь для ухода за растениями:</a:t>
            </a:r>
            <a:endParaRPr lang="ru-RU" b="1" dirty="0" smtClean="0"/>
          </a:p>
          <a:p>
            <a:r>
              <a:rPr lang="ru-RU" b="1" dirty="0" smtClean="0"/>
              <a:t>Лейка</a:t>
            </a:r>
          </a:p>
          <a:p>
            <a:r>
              <a:rPr lang="ru-RU" b="1" dirty="0" smtClean="0"/>
              <a:t>Брызгалка</a:t>
            </a:r>
          </a:p>
          <a:p>
            <a:r>
              <a:rPr lang="ru-RU" b="1" dirty="0" smtClean="0"/>
              <a:t>Совки</a:t>
            </a:r>
          </a:p>
          <a:p>
            <a:r>
              <a:rPr lang="ru-RU" b="1" dirty="0" smtClean="0"/>
              <a:t>«Зимний огород» для проращивания луковиц, крупных и мелких семян</a:t>
            </a:r>
          </a:p>
          <a:p>
            <a:r>
              <a:rPr lang="ru-RU" b="1" dirty="0" smtClean="0"/>
              <a:t>Модели для обобщения объектов природы по определенным признакам</a:t>
            </a:r>
          </a:p>
          <a:p>
            <a:r>
              <a:rPr lang="ru-RU" b="1" dirty="0" smtClean="0"/>
              <a:t>Семена цветочных растений и овощей для посадок на грядке</a:t>
            </a:r>
          </a:p>
          <a:p>
            <a:endParaRPr lang="ru-RU" dirty="0" smtClean="0"/>
          </a:p>
        </p:txBody>
      </p:sp>
      <p:pic>
        <p:nvPicPr>
          <p:cNvPr id="11" name="Содержимое 10" descr="IMG_8486.JPG"/>
          <p:cNvPicPr>
            <a:picLocks noGrp="1" noChangeAspect="1"/>
          </p:cNvPicPr>
          <p:nvPr>
            <p:ph idx="1"/>
          </p:nvPr>
        </p:nvPicPr>
        <p:blipFill>
          <a:blip r:embed="rId3" cstate="print"/>
          <a:srcRect l="16770" t="6288" b="16149"/>
          <a:stretch>
            <a:fillRect/>
          </a:stretch>
        </p:blipFill>
        <p:spPr>
          <a:xfrm>
            <a:off x="4889506" y="214290"/>
            <a:ext cx="4254494" cy="2643206"/>
          </a:xfrm>
        </p:spPr>
      </p:pic>
      <p:pic>
        <p:nvPicPr>
          <p:cNvPr id="12" name="Рисунок 11" descr="IMG_8489.JPG"/>
          <p:cNvPicPr>
            <a:picLocks noChangeAspect="1"/>
          </p:cNvPicPr>
          <p:nvPr/>
        </p:nvPicPr>
        <p:blipFill>
          <a:blip r:embed="rId4" cstate="print"/>
          <a:srcRect l="7937"/>
          <a:stretch>
            <a:fillRect/>
          </a:stretch>
        </p:blipFill>
        <p:spPr>
          <a:xfrm>
            <a:off x="3786182" y="3071810"/>
            <a:ext cx="4143404" cy="3000396"/>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3050"/>
            <a:ext cx="3757610" cy="1162050"/>
          </a:xfrm>
        </p:spPr>
        <p:txBody>
          <a:bodyPr>
            <a:normAutofit fontScale="90000"/>
          </a:bodyPr>
          <a:lstStyle/>
          <a:p>
            <a:r>
              <a:rPr lang="ru-RU" dirty="0" smtClean="0"/>
              <a:t>                	 Центр 				эстетического       </a:t>
            </a:r>
            <a:br>
              <a:rPr lang="ru-RU" dirty="0" smtClean="0"/>
            </a:br>
            <a:r>
              <a:rPr lang="ru-RU" dirty="0"/>
              <a:t> </a:t>
            </a:r>
            <a:r>
              <a:rPr lang="ru-RU" dirty="0" smtClean="0"/>
              <a:t>             воспитания «Чистюля»</a:t>
            </a:r>
            <a:endParaRPr lang="ru-RU" dirty="0"/>
          </a:p>
        </p:txBody>
      </p:sp>
      <p:pic>
        <p:nvPicPr>
          <p:cNvPr id="8" name="Содержимое 7" descr="IMG_8481.JPG"/>
          <p:cNvPicPr>
            <a:picLocks noGrp="1" noChangeAspect="1"/>
          </p:cNvPicPr>
          <p:nvPr>
            <p:ph idx="1"/>
          </p:nvPr>
        </p:nvPicPr>
        <p:blipFill>
          <a:blip r:embed="rId3" cstate="print"/>
          <a:srcRect l="22360"/>
          <a:stretch>
            <a:fillRect/>
          </a:stretch>
        </p:blipFill>
        <p:spPr>
          <a:xfrm>
            <a:off x="4214810" y="785794"/>
            <a:ext cx="4254494" cy="4748058"/>
          </a:xfrm>
        </p:spPr>
      </p:pic>
      <p:sp>
        <p:nvSpPr>
          <p:cNvPr id="4" name="Текст 3"/>
          <p:cNvSpPr>
            <a:spLocks noGrp="1"/>
          </p:cNvSpPr>
          <p:nvPr>
            <p:ph type="body" sz="half" idx="2"/>
          </p:nvPr>
        </p:nvSpPr>
        <p:spPr/>
        <p:txBody>
          <a:bodyPr/>
          <a:lstStyle/>
          <a:p>
            <a:endParaRPr lang="ru-RU" dirty="0" smtClean="0"/>
          </a:p>
          <a:p>
            <a:pPr marL="285750" indent="-285750">
              <a:buFont typeface="Arial" pitchFamily="34" charset="0"/>
              <a:buChar char="•"/>
            </a:pPr>
            <a:r>
              <a:rPr lang="ru-RU" sz="1600" b="1" dirty="0" smtClean="0"/>
              <a:t>Стенд с кармашками, окошками для картинок  дежурных</a:t>
            </a:r>
          </a:p>
          <a:p>
            <a:pPr marL="285750" indent="-285750">
              <a:buFont typeface="Arial" pitchFamily="34" charset="0"/>
              <a:buChar char="•"/>
            </a:pPr>
            <a:r>
              <a:rPr lang="ru-RU" sz="1600" b="1" dirty="0" smtClean="0"/>
              <a:t>Картинки, обозначающие каждого ребёнка</a:t>
            </a:r>
          </a:p>
          <a:p>
            <a:pPr marL="285750" indent="-285750">
              <a:buFont typeface="Arial" pitchFamily="34" charset="0"/>
              <a:buChar char="•"/>
            </a:pPr>
            <a:r>
              <a:rPr lang="ru-RU" sz="1600" b="1" dirty="0" smtClean="0"/>
              <a:t>Фартуки, косынки</a:t>
            </a:r>
          </a:p>
          <a:p>
            <a:pPr marL="285750" indent="-285750">
              <a:buFont typeface="Arial" pitchFamily="34" charset="0"/>
              <a:buChar char="•"/>
            </a:pPr>
            <a:r>
              <a:rPr lang="ru-RU" sz="1600" b="1" dirty="0" smtClean="0"/>
              <a:t>Таблица алгоритма  выполнения трудовых действий дежурных</a:t>
            </a:r>
          </a:p>
          <a:p>
            <a:pPr marL="285750" indent="-285750">
              <a:buFont typeface="Arial" pitchFamily="34" charset="0"/>
              <a:buChar char="•"/>
            </a:pPr>
            <a:r>
              <a:rPr lang="ru-RU" sz="1600" b="1" dirty="0" err="1" smtClean="0"/>
              <a:t>Салфетницы</a:t>
            </a:r>
            <a:endParaRPr lang="ru-RU" sz="1600" b="1" dirty="0" smtClean="0"/>
          </a:p>
          <a:p>
            <a:pPr marL="285750" indent="-285750">
              <a:buFont typeface="Arial" pitchFamily="34" charset="0"/>
              <a:buChar char="•"/>
            </a:pPr>
            <a:r>
              <a:rPr lang="ru-RU" sz="1600" b="1" dirty="0" smtClean="0"/>
              <a:t>Плакат «Этикет для воспитанного ребёнка»</a:t>
            </a:r>
          </a:p>
          <a:p>
            <a:pPr marL="285750" indent="-285750">
              <a:buFont typeface="Arial" pitchFamily="34" charset="0"/>
              <a:buChar char="•"/>
            </a:pPr>
            <a:r>
              <a:rPr lang="ru-RU" sz="1600" b="1" dirty="0" smtClean="0"/>
              <a:t>Кукла «Юля-чистюля» -                                   переходящий приз</a:t>
            </a:r>
            <a:r>
              <a:rPr lang="ru-RU" sz="1600" dirty="0" smtClean="0"/>
              <a:t> </a:t>
            </a:r>
            <a:r>
              <a:rPr lang="ru-RU" dirty="0" smtClean="0"/>
              <a:t> </a:t>
            </a:r>
          </a:p>
          <a:p>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4638"/>
            <a:ext cx="4329114" cy="1143000"/>
          </a:xfrm>
        </p:spPr>
        <p:txBody>
          <a:bodyPr>
            <a:noAutofit/>
          </a:bodyPr>
          <a:lstStyle/>
          <a:p>
            <a:r>
              <a:rPr lang="ru-RU" sz="3600" b="1" dirty="0" smtClean="0"/>
              <a:t>Центр безопасности «</a:t>
            </a:r>
            <a:r>
              <a:rPr lang="ru-RU" sz="3600" b="1" dirty="0" err="1" smtClean="0"/>
              <a:t>Светофорик</a:t>
            </a:r>
            <a:r>
              <a:rPr lang="ru-RU" sz="3600" b="1" dirty="0" smtClean="0"/>
              <a:t>»</a:t>
            </a:r>
            <a:endParaRPr lang="ru-RU" sz="3600" dirty="0"/>
          </a:p>
        </p:txBody>
      </p:sp>
      <p:sp>
        <p:nvSpPr>
          <p:cNvPr id="3" name="Содержимое 2"/>
          <p:cNvSpPr>
            <a:spLocks noGrp="1"/>
          </p:cNvSpPr>
          <p:nvPr>
            <p:ph sz="half" idx="1"/>
          </p:nvPr>
        </p:nvSpPr>
        <p:spPr>
          <a:xfrm>
            <a:off x="457200" y="1600200"/>
            <a:ext cx="3538736" cy="4525963"/>
          </a:xfrm>
        </p:spPr>
        <p:txBody>
          <a:bodyPr>
            <a:normAutofit fontScale="92500" lnSpcReduction="20000"/>
          </a:bodyPr>
          <a:lstStyle/>
          <a:p>
            <a:pPr algn="just"/>
            <a:r>
              <a:rPr lang="ru-RU" sz="1600" b="1" dirty="0" smtClean="0"/>
              <a:t>Игры, связанные с тематикой по ОБЖ «Опасные предметы дома» и ППД «Пешеходный переход»</a:t>
            </a:r>
          </a:p>
          <a:p>
            <a:pPr algn="just"/>
            <a:r>
              <a:rPr lang="ru-RU" sz="1600" b="1" dirty="0" smtClean="0"/>
              <a:t>Картотека дидактических игр по Пожарной безопасности, ПДД</a:t>
            </a:r>
          </a:p>
          <a:p>
            <a:pPr algn="just"/>
            <a:r>
              <a:rPr lang="ru-RU" sz="1600" b="1" dirty="0" smtClean="0"/>
              <a:t>Иллюстрации с изображением красочного оформления ближайших улиц и зданий</a:t>
            </a:r>
          </a:p>
          <a:p>
            <a:pPr algn="just"/>
            <a:r>
              <a:rPr lang="ru-RU" sz="1600" b="1" dirty="0" smtClean="0"/>
              <a:t>Макет проезжей части</a:t>
            </a:r>
          </a:p>
          <a:p>
            <a:pPr algn="just"/>
            <a:r>
              <a:rPr lang="ru-RU" sz="1600" b="1" dirty="0" smtClean="0"/>
              <a:t>Правила маленького пешехода</a:t>
            </a:r>
          </a:p>
          <a:p>
            <a:pPr algn="just"/>
            <a:r>
              <a:rPr lang="ru-RU" sz="1600" b="1" dirty="0" smtClean="0"/>
              <a:t>Разметка </a:t>
            </a:r>
          </a:p>
          <a:p>
            <a:pPr algn="just"/>
            <a:r>
              <a:rPr lang="ru-RU" sz="1600" b="1" dirty="0" smtClean="0"/>
              <a:t>Художественная литература по обучению детей ПДД (стихи, загадки, рассказы)</a:t>
            </a:r>
          </a:p>
          <a:p>
            <a:pPr algn="just"/>
            <a:r>
              <a:rPr lang="ru-RU" sz="1600" b="1" dirty="0" smtClean="0"/>
              <a:t>Дорожные знаки</a:t>
            </a:r>
          </a:p>
          <a:p>
            <a:pPr algn="just"/>
            <a:r>
              <a:rPr lang="ru-RU" sz="1600" b="1" dirty="0" smtClean="0"/>
              <a:t>Транспорт разнообразный</a:t>
            </a:r>
          </a:p>
          <a:p>
            <a:pPr algn="just"/>
            <a:r>
              <a:rPr lang="ru-RU" sz="1600" b="1" dirty="0" smtClean="0"/>
              <a:t>Дидактические игры</a:t>
            </a:r>
          </a:p>
          <a:p>
            <a:pPr algn="just"/>
            <a:r>
              <a:rPr lang="ru-RU" sz="1600" b="1" dirty="0" smtClean="0"/>
              <a:t>Атрибутика для с/ролевой игры «Перекрёсток»</a:t>
            </a:r>
          </a:p>
          <a:p>
            <a:pPr algn="just"/>
            <a:r>
              <a:rPr lang="ru-RU" sz="1600" b="1" dirty="0" smtClean="0"/>
              <a:t>Светофор</a:t>
            </a:r>
          </a:p>
          <a:p>
            <a:pPr algn="just"/>
            <a:r>
              <a:rPr lang="ru-RU" sz="1600" b="1" dirty="0" smtClean="0"/>
              <a:t>Домино «Дорожные знаки»</a:t>
            </a:r>
          </a:p>
          <a:p>
            <a:pPr algn="just"/>
            <a:endParaRPr lang="ru-RU" sz="1600" b="1" dirty="0" smtClean="0"/>
          </a:p>
        </p:txBody>
      </p:sp>
      <p:pic>
        <p:nvPicPr>
          <p:cNvPr id="35842" name="Picture 2" descr="G:\DCIM\100CANON\IMG_8447.JPG"/>
          <p:cNvPicPr>
            <a:picLocks noGrp="1" noChangeAspect="1" noChangeArrowheads="1"/>
          </p:cNvPicPr>
          <p:nvPr>
            <p:ph sz="half" idx="2"/>
          </p:nvPr>
        </p:nvPicPr>
        <p:blipFill>
          <a:blip r:embed="rId3" cstate="print"/>
          <a:srcRect l="54979" r="5250" b="4915"/>
          <a:stretch>
            <a:fillRect/>
          </a:stretch>
        </p:blipFill>
        <p:spPr bwMode="auto">
          <a:xfrm>
            <a:off x="4643438" y="428604"/>
            <a:ext cx="4143404" cy="514353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4638"/>
            <a:ext cx="8229600" cy="6226196"/>
          </a:xfrm>
        </p:spPr>
        <p:txBody>
          <a:bodyPr>
            <a:normAutofit/>
          </a:bodyPr>
          <a:lstStyle/>
          <a:p>
            <a:r>
              <a:rPr lang="ru-RU" dirty="0" smtClean="0">
                <a:latin typeface="Times New Roman" pitchFamily="18" charset="0"/>
                <a:cs typeface="Times New Roman" pitchFamily="18" charset="0"/>
              </a:rPr>
              <a:t>Паспорт – это документ, отражающий структуру, условия, содержание работы группы</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3050"/>
            <a:ext cx="3826768" cy="1162050"/>
          </a:xfrm>
        </p:spPr>
        <p:txBody>
          <a:bodyPr/>
          <a:lstStyle/>
          <a:p>
            <a:r>
              <a:rPr lang="ru-RU" dirty="0" smtClean="0"/>
              <a:t>                                        </a:t>
            </a:r>
            <a:br>
              <a:rPr lang="ru-RU" dirty="0" smtClean="0"/>
            </a:br>
            <a:r>
              <a:rPr lang="ru-RU" dirty="0"/>
              <a:t> </a:t>
            </a:r>
            <a:r>
              <a:rPr lang="ru-RU" dirty="0" smtClean="0"/>
              <a:t>                                 Центр книги    </a:t>
            </a:r>
            <a:br>
              <a:rPr lang="ru-RU" dirty="0" smtClean="0"/>
            </a:br>
            <a:r>
              <a:rPr lang="ru-RU" dirty="0"/>
              <a:t> </a:t>
            </a:r>
            <a:r>
              <a:rPr lang="ru-RU" dirty="0" smtClean="0"/>
              <a:t>                                  «Читай-ка»</a:t>
            </a:r>
            <a:endParaRPr lang="ru-RU" dirty="0"/>
          </a:p>
        </p:txBody>
      </p:sp>
      <p:pic>
        <p:nvPicPr>
          <p:cNvPr id="6" name="Содержимое 5" descr="IMG_8446.JPG"/>
          <p:cNvPicPr>
            <a:picLocks noGrp="1" noChangeAspect="1"/>
          </p:cNvPicPr>
          <p:nvPr>
            <p:ph idx="1"/>
          </p:nvPr>
        </p:nvPicPr>
        <p:blipFill rotWithShape="1">
          <a:blip r:embed="rId3" cstate="print"/>
          <a:srcRect l="23567" t="21654" r="38571" b="9865"/>
          <a:stretch/>
        </p:blipFill>
        <p:spPr>
          <a:xfrm>
            <a:off x="4357686" y="476672"/>
            <a:ext cx="4115272" cy="4962125"/>
          </a:xfrm>
        </p:spPr>
      </p:pic>
      <p:sp>
        <p:nvSpPr>
          <p:cNvPr id="4" name="Текст 3"/>
          <p:cNvSpPr>
            <a:spLocks noGrp="1"/>
          </p:cNvSpPr>
          <p:nvPr>
            <p:ph type="body" sz="half" idx="2"/>
          </p:nvPr>
        </p:nvSpPr>
        <p:spPr/>
        <p:txBody>
          <a:bodyPr>
            <a:normAutofit lnSpcReduction="10000"/>
          </a:bodyPr>
          <a:lstStyle/>
          <a:p>
            <a:r>
              <a:rPr lang="ru-RU" sz="2000" b="1" dirty="0" smtClean="0"/>
              <a:t>Детская художественная литература ( сменность в зависимости от лексических тем)</a:t>
            </a:r>
            <a:endParaRPr lang="ru-RU" sz="2000" b="1" dirty="0" smtClean="0">
              <a:solidFill>
                <a:srgbClr val="FF0000"/>
              </a:solidFill>
            </a:endParaRPr>
          </a:p>
          <a:p>
            <a:r>
              <a:rPr lang="ru-RU" sz="2000" b="1" dirty="0" smtClean="0"/>
              <a:t>Иллюстрации  </a:t>
            </a:r>
            <a:r>
              <a:rPr lang="ru-RU" sz="2000" b="1" dirty="0"/>
              <a:t>к </a:t>
            </a:r>
            <a:r>
              <a:rPr lang="ru-RU" sz="2000" b="1" dirty="0" smtClean="0"/>
              <a:t>детским произведениям</a:t>
            </a:r>
          </a:p>
          <a:p>
            <a:r>
              <a:rPr lang="ru-RU" sz="2000" b="1" dirty="0" smtClean="0"/>
              <a:t>Игрушки, изображающие сказочных персонажей</a:t>
            </a:r>
          </a:p>
          <a:p>
            <a:r>
              <a:rPr lang="ru-RU" sz="2000" b="1" dirty="0" smtClean="0"/>
              <a:t>Сюжетные картинки к сказкам («Теремок», «Заюшкина избушка», «Кот и лиса»)</a:t>
            </a:r>
          </a:p>
          <a:p>
            <a:r>
              <a:rPr lang="ru-RU" sz="2000" b="1" dirty="0" smtClean="0"/>
              <a:t>Портреты писателей</a:t>
            </a:r>
          </a:p>
          <a:p>
            <a:r>
              <a:rPr lang="ru-RU" sz="2000" b="1" dirty="0" smtClean="0"/>
              <a:t>Раскраски по сказкам</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428596" y="571480"/>
            <a:ext cx="4143404" cy="1203348"/>
          </a:xfrm>
        </p:spPr>
        <p:txBody>
          <a:bodyPr>
            <a:normAutofit fontScale="90000"/>
          </a:bodyPr>
          <a:lstStyle/>
          <a:p>
            <a:r>
              <a:rPr lang="ru-RU" sz="2700" b="1" dirty="0" smtClean="0"/>
              <a:t>              Центр для мальчиков         </a:t>
            </a:r>
            <a:br>
              <a:rPr lang="ru-RU" sz="2700" b="1" dirty="0" smtClean="0"/>
            </a:br>
            <a:r>
              <a:rPr lang="ru-RU" sz="2700" b="1" dirty="0"/>
              <a:t> </a:t>
            </a:r>
            <a:r>
              <a:rPr lang="ru-RU" sz="2700" b="1" dirty="0" smtClean="0"/>
              <a:t>                  Гараж «Юные      </a:t>
            </a:r>
            <a:br>
              <a:rPr lang="ru-RU" sz="2700" b="1" dirty="0" smtClean="0"/>
            </a:br>
            <a:r>
              <a:rPr lang="ru-RU" sz="2700" b="1" dirty="0"/>
              <a:t> </a:t>
            </a:r>
            <a:r>
              <a:rPr lang="ru-RU" sz="2700" b="1" dirty="0" smtClean="0"/>
              <a:t>                автомобилисты»</a:t>
            </a:r>
            <a:r>
              <a:rPr lang="ru-RU" dirty="0" smtClean="0"/>
              <a:t/>
            </a:r>
            <a:br>
              <a:rPr lang="ru-RU" dirty="0" smtClean="0"/>
            </a:br>
            <a:endParaRPr lang="ru-RU" dirty="0"/>
          </a:p>
        </p:txBody>
      </p:sp>
      <p:sp>
        <p:nvSpPr>
          <p:cNvPr id="3" name="Содержимое 2"/>
          <p:cNvSpPr>
            <a:spLocks noGrp="1"/>
          </p:cNvSpPr>
          <p:nvPr>
            <p:ph sz="half" idx="1"/>
          </p:nvPr>
        </p:nvSpPr>
        <p:spPr/>
        <p:txBody>
          <a:bodyPr>
            <a:normAutofit fontScale="85000" lnSpcReduction="20000"/>
          </a:bodyPr>
          <a:lstStyle/>
          <a:p>
            <a:r>
              <a:rPr lang="ru-RU" dirty="0" smtClean="0"/>
              <a:t>Набор инструментов «Винтика и Шпунтика»</a:t>
            </a:r>
          </a:p>
          <a:p>
            <a:r>
              <a:rPr lang="ru-RU" dirty="0" smtClean="0"/>
              <a:t>Транспорт  специального назначения</a:t>
            </a:r>
          </a:p>
          <a:p>
            <a:r>
              <a:rPr lang="ru-RU" dirty="0" smtClean="0"/>
              <a:t>Руль</a:t>
            </a:r>
          </a:p>
          <a:p>
            <a:r>
              <a:rPr lang="ru-RU" dirty="0" smtClean="0"/>
              <a:t>Машинки разных размеров</a:t>
            </a:r>
          </a:p>
          <a:p>
            <a:r>
              <a:rPr lang="ru-RU" dirty="0" smtClean="0"/>
              <a:t>Автопарковка</a:t>
            </a:r>
          </a:p>
          <a:p>
            <a:r>
              <a:rPr lang="ru-RU" dirty="0" smtClean="0"/>
              <a:t>Конструктор «Дорога»</a:t>
            </a:r>
          </a:p>
          <a:p>
            <a:r>
              <a:rPr lang="ru-RU" dirty="0" smtClean="0"/>
              <a:t>Коврик с изображением жилого района</a:t>
            </a:r>
          </a:p>
          <a:p>
            <a:r>
              <a:rPr lang="ru-RU" dirty="0" smtClean="0"/>
              <a:t>Железная дорога </a:t>
            </a:r>
          </a:p>
          <a:p>
            <a:r>
              <a:rPr lang="ru-RU" dirty="0" smtClean="0"/>
              <a:t>Паровозик Томас</a:t>
            </a:r>
          </a:p>
          <a:p>
            <a:pPr>
              <a:buNone/>
            </a:pPr>
            <a:endParaRPr lang="ru-RU" dirty="0"/>
          </a:p>
        </p:txBody>
      </p:sp>
      <p:pic>
        <p:nvPicPr>
          <p:cNvPr id="36869" name="Picture 5" descr="G:\DCIM\100CANON\IMG_8446.JPG"/>
          <p:cNvPicPr>
            <a:picLocks noGrp="1" noChangeAspect="1" noChangeArrowheads="1"/>
          </p:cNvPicPr>
          <p:nvPr>
            <p:ph sz="half" idx="2"/>
          </p:nvPr>
        </p:nvPicPr>
        <p:blipFill>
          <a:blip r:embed="rId3" cstate="print"/>
          <a:srcRect l="58255" t="58144"/>
          <a:stretch>
            <a:fillRect/>
          </a:stretch>
        </p:blipFill>
        <p:spPr bwMode="auto">
          <a:xfrm>
            <a:off x="4643437" y="1285860"/>
            <a:ext cx="4287439" cy="392909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395536" y="44624"/>
            <a:ext cx="7067128" cy="1714202"/>
          </a:xfrm>
        </p:spPr>
        <p:txBody>
          <a:bodyPr>
            <a:normAutofit/>
          </a:bodyPr>
          <a:lstStyle/>
          <a:p>
            <a:r>
              <a:rPr lang="ru-RU" b="1" dirty="0" smtClean="0"/>
              <a:t>                 </a:t>
            </a:r>
            <a:r>
              <a:rPr lang="ru-RU" sz="2700" b="1" dirty="0" smtClean="0"/>
              <a:t>Центр       конструирования</a:t>
            </a:r>
            <a:r>
              <a:rPr lang="ru-RU" b="1" dirty="0"/>
              <a:t/>
            </a:r>
            <a:br>
              <a:rPr lang="ru-RU" b="1" dirty="0"/>
            </a:br>
            <a:r>
              <a:rPr lang="ru-RU" b="1" dirty="0" smtClean="0"/>
              <a:t>                    </a:t>
            </a:r>
            <a:r>
              <a:rPr lang="ru-RU" sz="2400" b="1" dirty="0" smtClean="0"/>
              <a:t>«Самоделкин»</a:t>
            </a:r>
            <a:endParaRPr lang="ru-RU" dirty="0"/>
          </a:p>
        </p:txBody>
      </p:sp>
      <p:sp>
        <p:nvSpPr>
          <p:cNvPr id="3" name="Содержимое 2"/>
          <p:cNvSpPr>
            <a:spLocks noGrp="1"/>
          </p:cNvSpPr>
          <p:nvPr>
            <p:ph sz="half" idx="1"/>
          </p:nvPr>
        </p:nvSpPr>
        <p:spPr/>
        <p:txBody>
          <a:bodyPr/>
          <a:lstStyle/>
          <a:p>
            <a:r>
              <a:rPr lang="ru-RU" sz="2000" b="1" dirty="0" smtClean="0"/>
              <a:t>Конструктор «соты»</a:t>
            </a:r>
          </a:p>
          <a:p>
            <a:r>
              <a:rPr lang="ru-RU" sz="2000" b="1" dirty="0" smtClean="0"/>
              <a:t>Кубики большие и маленькие</a:t>
            </a:r>
          </a:p>
          <a:p>
            <a:r>
              <a:rPr lang="ru-RU" sz="2000" b="1" dirty="0" err="1" smtClean="0"/>
              <a:t>Лего</a:t>
            </a:r>
            <a:r>
              <a:rPr lang="ru-RU" sz="2000" b="1" dirty="0" smtClean="0"/>
              <a:t> </a:t>
            </a:r>
            <a:r>
              <a:rPr lang="ru-RU" sz="2000" b="1" dirty="0"/>
              <a:t> </a:t>
            </a:r>
            <a:r>
              <a:rPr lang="ru-RU" sz="2000" b="1" dirty="0" smtClean="0"/>
              <a:t>«Дом»</a:t>
            </a:r>
          </a:p>
          <a:p>
            <a:r>
              <a:rPr lang="ru-RU" sz="2000" b="1" dirty="0" smtClean="0"/>
              <a:t>Конструктор – вкладыши</a:t>
            </a:r>
          </a:p>
          <a:p>
            <a:r>
              <a:rPr lang="ru-RU" sz="2000" b="1" dirty="0" smtClean="0"/>
              <a:t>Конструктор-полицейская машина</a:t>
            </a:r>
          </a:p>
          <a:p>
            <a:r>
              <a:rPr lang="ru-RU" sz="2000" b="1" dirty="0" smtClean="0"/>
              <a:t>Конструктор-замок</a:t>
            </a:r>
          </a:p>
          <a:p>
            <a:r>
              <a:rPr lang="ru-RU" sz="2000" b="1" dirty="0" smtClean="0"/>
              <a:t>Мелкие игрушки «киндеры» для обыгрывания сюжета</a:t>
            </a:r>
          </a:p>
          <a:p>
            <a:r>
              <a:rPr lang="ru-RU" sz="2000" b="1" dirty="0" smtClean="0"/>
              <a:t>Макеты деревьев, заборчики</a:t>
            </a:r>
          </a:p>
          <a:p>
            <a:r>
              <a:rPr lang="ru-RU" sz="2000" b="1" dirty="0" smtClean="0"/>
              <a:t>Кубики деревянные</a:t>
            </a:r>
          </a:p>
          <a:p>
            <a:endParaRPr lang="ru-RU" sz="2000" dirty="0" smtClean="0"/>
          </a:p>
          <a:p>
            <a:endParaRPr lang="ru-RU" dirty="0"/>
          </a:p>
        </p:txBody>
      </p:sp>
      <p:pic>
        <p:nvPicPr>
          <p:cNvPr id="3075" name="Picture 3" descr="G:\DCIM\100CANON\IMG_8534.JPG"/>
          <p:cNvPicPr>
            <a:picLocks noGrp="1" noChangeAspect="1" noChangeArrowheads="1"/>
          </p:cNvPicPr>
          <p:nvPr>
            <p:ph sz="half" idx="2"/>
          </p:nvPr>
        </p:nvPicPr>
        <p:blipFill>
          <a:blip r:embed="rId3" cstate="print"/>
          <a:srcRect t="12904"/>
          <a:stretch>
            <a:fillRect/>
          </a:stretch>
        </p:blipFill>
        <p:spPr bwMode="auto">
          <a:xfrm>
            <a:off x="4214810" y="1643050"/>
            <a:ext cx="4731359" cy="3857652"/>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116632"/>
            <a:ext cx="3106688" cy="883476"/>
          </a:xfrm>
        </p:spPr>
        <p:txBody>
          <a:bodyPr>
            <a:normAutofit fontScale="90000"/>
          </a:bodyPr>
          <a:lstStyle/>
          <a:p>
            <a:r>
              <a:rPr lang="ru-RU" dirty="0" smtClean="0"/>
              <a:t>                                     Центр    </a:t>
            </a:r>
            <a:br>
              <a:rPr lang="ru-RU" dirty="0" smtClean="0"/>
            </a:br>
            <a:r>
              <a:rPr lang="ru-RU" dirty="0"/>
              <a:t> </a:t>
            </a:r>
            <a:r>
              <a:rPr lang="ru-RU" dirty="0" smtClean="0"/>
              <a:t>           экспериментирования      </a:t>
            </a:r>
            <a:br>
              <a:rPr lang="ru-RU" dirty="0" smtClean="0"/>
            </a:br>
            <a:r>
              <a:rPr lang="ru-RU" dirty="0"/>
              <a:t> </a:t>
            </a:r>
            <a:r>
              <a:rPr lang="ru-RU" dirty="0" smtClean="0"/>
              <a:t>               «Волшебный песок»</a:t>
            </a:r>
            <a:endParaRPr lang="ru-RU" dirty="0"/>
          </a:p>
        </p:txBody>
      </p:sp>
      <p:sp>
        <p:nvSpPr>
          <p:cNvPr id="4" name="Текст 3"/>
          <p:cNvSpPr>
            <a:spLocks noGrp="1"/>
          </p:cNvSpPr>
          <p:nvPr>
            <p:ph type="body" sz="half" idx="2"/>
          </p:nvPr>
        </p:nvSpPr>
        <p:spPr>
          <a:xfrm>
            <a:off x="357158" y="1000108"/>
            <a:ext cx="3143272" cy="5643602"/>
          </a:xfrm>
        </p:spPr>
        <p:txBody>
          <a:bodyPr>
            <a:normAutofit lnSpcReduction="10000"/>
          </a:bodyPr>
          <a:lstStyle/>
          <a:p>
            <a:r>
              <a:rPr lang="ru-RU" b="1" dirty="0" smtClean="0"/>
              <a:t>Кинетический песок</a:t>
            </a:r>
          </a:p>
          <a:p>
            <a:r>
              <a:rPr lang="ru-RU" b="1" dirty="0" smtClean="0"/>
              <a:t>Емкости для измерения, пересыпания, исследования, хранения </a:t>
            </a:r>
          </a:p>
          <a:p>
            <a:r>
              <a:rPr lang="ru-RU" b="1" dirty="0" smtClean="0"/>
              <a:t>Пластичные материалы, интересные для исследования и наблюдения предметы</a:t>
            </a:r>
          </a:p>
          <a:p>
            <a:r>
              <a:rPr lang="ru-RU" b="1" dirty="0" smtClean="0"/>
              <a:t>Формочки для изготовления цветных льдинок</a:t>
            </a:r>
          </a:p>
          <a:p>
            <a:r>
              <a:rPr lang="ru-RU" b="1" dirty="0" smtClean="0"/>
              <a:t>«Волшебный мешочек»</a:t>
            </a:r>
          </a:p>
          <a:p>
            <a:r>
              <a:rPr lang="ru-RU" b="1" dirty="0" smtClean="0"/>
              <a:t>Игрушка «Мыльные пузыри», различные соломинки и трубочки для пускания мыльных пузырей.</a:t>
            </a:r>
          </a:p>
          <a:p>
            <a:r>
              <a:rPr lang="ru-RU" b="1" dirty="0" smtClean="0"/>
              <a:t>Магниты</a:t>
            </a:r>
          </a:p>
          <a:p>
            <a:r>
              <a:rPr lang="ru-RU" b="1" dirty="0" smtClean="0"/>
              <a:t>Подкрашенная вода разных цветов и оттенков</a:t>
            </a:r>
          </a:p>
          <a:p>
            <a:r>
              <a:rPr lang="ru-RU" b="1" dirty="0" smtClean="0"/>
              <a:t>Пипетки, краски разной густоты и насыщенности</a:t>
            </a:r>
          </a:p>
          <a:p>
            <a:r>
              <a:rPr lang="ru-RU" b="1" dirty="0" smtClean="0"/>
              <a:t>Увеличительное стекло</a:t>
            </a:r>
          </a:p>
          <a:p>
            <a:r>
              <a:rPr lang="ru-RU" b="1" dirty="0" smtClean="0"/>
              <a:t>Набор для экспериментирования с водой и песком: емкости разных</a:t>
            </a:r>
          </a:p>
          <a:p>
            <a:r>
              <a:rPr lang="ru-RU" b="1" dirty="0" smtClean="0"/>
              <a:t>размеров и разной формы, </a:t>
            </a:r>
          </a:p>
          <a:p>
            <a:r>
              <a:rPr lang="ru-RU" b="1" dirty="0" smtClean="0"/>
              <a:t>предметы-орудия для переливания и пересыпания, плавающие и тонущие игрушки и предметы</a:t>
            </a:r>
          </a:p>
          <a:p>
            <a:r>
              <a:rPr lang="ru-RU" b="1" dirty="0" smtClean="0"/>
              <a:t>Защитная одежда для детей</a:t>
            </a:r>
          </a:p>
          <a:p>
            <a:endParaRPr lang="ru-RU" dirty="0"/>
          </a:p>
        </p:txBody>
      </p:sp>
      <p:pic>
        <p:nvPicPr>
          <p:cNvPr id="4098" name="Picture 2" descr="G:\DCIM\100CANON\IMG_8536.JPG"/>
          <p:cNvPicPr>
            <a:picLocks noGrp="1" noChangeAspect="1" noChangeArrowheads="1"/>
          </p:cNvPicPr>
          <p:nvPr>
            <p:ph idx="1"/>
          </p:nvPr>
        </p:nvPicPr>
        <p:blipFill>
          <a:blip r:embed="rId3" cstate="print"/>
          <a:srcRect/>
          <a:stretch>
            <a:fillRect/>
          </a:stretch>
        </p:blipFill>
        <p:spPr bwMode="auto">
          <a:xfrm>
            <a:off x="3500430" y="500042"/>
            <a:ext cx="5394934" cy="4572032"/>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3050"/>
            <a:ext cx="3466728" cy="1162050"/>
          </a:xfrm>
        </p:spPr>
        <p:txBody>
          <a:bodyPr/>
          <a:lstStyle/>
          <a:p>
            <a:r>
              <a:rPr lang="ru-RU" dirty="0" smtClean="0"/>
              <a:t>  Центр сюжетно-ролевых игр                    </a:t>
            </a:r>
            <a:br>
              <a:rPr lang="ru-RU" dirty="0" smtClean="0"/>
            </a:br>
            <a:r>
              <a:rPr lang="ru-RU" dirty="0"/>
              <a:t> </a:t>
            </a:r>
            <a:r>
              <a:rPr lang="ru-RU" dirty="0" smtClean="0"/>
              <a:t>                       «Дочки-матери»                  </a:t>
            </a:r>
            <a:br>
              <a:rPr lang="ru-RU" dirty="0" smtClean="0"/>
            </a:br>
            <a:r>
              <a:rPr lang="ru-RU" dirty="0"/>
              <a:t> </a:t>
            </a:r>
            <a:r>
              <a:rPr lang="ru-RU" dirty="0" smtClean="0"/>
              <a:t>                             для девочек</a:t>
            </a:r>
            <a:endParaRPr lang="ru-RU" dirty="0"/>
          </a:p>
        </p:txBody>
      </p:sp>
      <p:sp>
        <p:nvSpPr>
          <p:cNvPr id="4" name="Текст 3"/>
          <p:cNvSpPr>
            <a:spLocks noGrp="1"/>
          </p:cNvSpPr>
          <p:nvPr>
            <p:ph type="body" sz="half" idx="2"/>
          </p:nvPr>
        </p:nvSpPr>
        <p:spPr/>
        <p:txBody>
          <a:bodyPr>
            <a:normAutofit/>
          </a:bodyPr>
          <a:lstStyle/>
          <a:p>
            <a:r>
              <a:rPr lang="ru-RU" sz="1600" b="1" dirty="0" smtClean="0"/>
              <a:t>Наборы посуды</a:t>
            </a:r>
          </a:p>
          <a:p>
            <a:r>
              <a:rPr lang="ru-RU" sz="1600" b="1" dirty="0" smtClean="0"/>
              <a:t>Набор овощей</a:t>
            </a:r>
          </a:p>
          <a:p>
            <a:r>
              <a:rPr lang="ru-RU" sz="1600" b="1" dirty="0" smtClean="0"/>
              <a:t>Набор фруктов</a:t>
            </a:r>
          </a:p>
          <a:p>
            <a:r>
              <a:rPr lang="ru-RU" sz="1600" b="1" dirty="0" smtClean="0"/>
              <a:t>Набор </a:t>
            </a:r>
            <a:r>
              <a:rPr lang="ru-RU" sz="1600" b="1" dirty="0" err="1" smtClean="0"/>
              <a:t>пирожен</a:t>
            </a:r>
            <a:endParaRPr lang="ru-RU" sz="1600" b="1" dirty="0" smtClean="0"/>
          </a:p>
          <a:p>
            <a:r>
              <a:rPr lang="ru-RU" sz="1600" b="1" dirty="0" smtClean="0"/>
              <a:t>Набор продукты</a:t>
            </a:r>
          </a:p>
          <a:p>
            <a:r>
              <a:rPr lang="ru-RU" sz="1600" b="1" dirty="0" smtClean="0"/>
              <a:t>Плита</a:t>
            </a:r>
          </a:p>
          <a:p>
            <a:r>
              <a:rPr lang="ru-RU" sz="1600" b="1" dirty="0" smtClean="0"/>
              <a:t>Кроватка для кукол</a:t>
            </a:r>
          </a:p>
          <a:p>
            <a:r>
              <a:rPr lang="ru-RU" sz="1600" b="1" dirty="0" smtClean="0"/>
              <a:t>Стол пластмассовый</a:t>
            </a:r>
          </a:p>
          <a:p>
            <a:r>
              <a:rPr lang="ru-RU" sz="1600" b="1" dirty="0" smtClean="0"/>
              <a:t>Стулья пластмассовые</a:t>
            </a:r>
          </a:p>
          <a:p>
            <a:r>
              <a:rPr lang="ru-RU" sz="1600" b="1" dirty="0" smtClean="0"/>
              <a:t>Гладильная доска</a:t>
            </a:r>
          </a:p>
          <a:p>
            <a:r>
              <a:rPr lang="ru-RU" sz="1600" b="1" dirty="0" smtClean="0"/>
              <a:t>Утюг</a:t>
            </a:r>
          </a:p>
          <a:p>
            <a:r>
              <a:rPr lang="ru-RU" sz="1600" b="1" dirty="0" smtClean="0"/>
              <a:t>Горшок для кукол</a:t>
            </a:r>
          </a:p>
          <a:p>
            <a:r>
              <a:rPr lang="ru-RU" sz="1600" b="1" dirty="0" smtClean="0"/>
              <a:t>Пылесос</a:t>
            </a:r>
          </a:p>
          <a:p>
            <a:r>
              <a:rPr lang="ru-RU" sz="1600" b="1" dirty="0" smtClean="0"/>
              <a:t>Набор чистота</a:t>
            </a:r>
            <a:endParaRPr lang="ru-RU" sz="1600" b="1" dirty="0"/>
          </a:p>
        </p:txBody>
      </p:sp>
      <p:pic>
        <p:nvPicPr>
          <p:cNvPr id="8" name="Содержимое 7" descr="IMG_8472.JPG"/>
          <p:cNvPicPr>
            <a:picLocks noGrp="1" noChangeAspect="1"/>
          </p:cNvPicPr>
          <p:nvPr>
            <p:ph idx="1"/>
          </p:nvPr>
        </p:nvPicPr>
        <p:blipFill>
          <a:blip r:embed="rId3" cstate="print"/>
          <a:stretch>
            <a:fillRect/>
          </a:stretch>
        </p:blipFill>
        <p:spPr>
          <a:xfrm>
            <a:off x="3643306" y="3500438"/>
            <a:ext cx="4183056" cy="2788704"/>
          </a:xfrm>
        </p:spPr>
      </p:pic>
      <p:pic>
        <p:nvPicPr>
          <p:cNvPr id="9" name="Рисунок 8" descr="IMG_8460.JPG"/>
          <p:cNvPicPr>
            <a:picLocks noChangeAspect="1"/>
          </p:cNvPicPr>
          <p:nvPr/>
        </p:nvPicPr>
        <p:blipFill>
          <a:blip r:embed="rId4" cstate="print"/>
          <a:stretch>
            <a:fillRect/>
          </a:stretch>
        </p:blipFill>
        <p:spPr>
          <a:xfrm>
            <a:off x="4143340" y="0"/>
            <a:ext cx="5000660" cy="3333773"/>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428604"/>
            <a:ext cx="8229600" cy="714380"/>
          </a:xfrm>
        </p:spPr>
        <p:txBody>
          <a:bodyPr>
            <a:normAutofit fontScale="90000"/>
          </a:bodyPr>
          <a:lstStyle/>
          <a:p>
            <a:r>
              <a:rPr lang="ru-RU" b="1" dirty="0" smtClean="0"/>
              <a:t/>
            </a:r>
            <a:br>
              <a:rPr lang="ru-RU" b="1" dirty="0" smtClean="0"/>
            </a:br>
            <a:r>
              <a:rPr lang="ru-RU" b="1" dirty="0" smtClean="0"/>
              <a:t/>
            </a:r>
            <a:br>
              <a:rPr lang="ru-RU" b="1" dirty="0" smtClean="0"/>
            </a:br>
            <a:r>
              <a:rPr lang="ru-RU" b="1" dirty="0" smtClean="0"/>
              <a:t>Учебно-методическая литература</a:t>
            </a:r>
            <a:r>
              <a:rPr lang="ru-RU" dirty="0" smtClean="0"/>
              <a:t/>
            </a:r>
            <a:br>
              <a:rPr lang="ru-RU" dirty="0" smtClean="0"/>
            </a:br>
            <a:r>
              <a:rPr lang="ru-RU" b="1" dirty="0" smtClean="0"/>
              <a:t> </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47500" lnSpcReduction="20000"/>
          </a:bodyPr>
          <a:lstStyle/>
          <a:p>
            <a:r>
              <a:rPr lang="ru-RU" sz="4300" b="1" dirty="0" smtClean="0"/>
              <a:t>Познавательное развитие</a:t>
            </a:r>
            <a:endParaRPr lang="ru-RU" sz="4300" dirty="0" smtClean="0"/>
          </a:p>
          <a:p>
            <a:r>
              <a:rPr lang="ru-RU" sz="4300" dirty="0" smtClean="0"/>
              <a:t>Логинова В.И., Бабаева Т.И., </a:t>
            </a:r>
            <a:r>
              <a:rPr lang="ru-RU" sz="4300" dirty="0" err="1" smtClean="0"/>
              <a:t>Ноткин</a:t>
            </a:r>
            <a:r>
              <a:rPr lang="ru-RU" sz="4300" dirty="0" smtClean="0"/>
              <a:t> Н.А. [и др.]Программа развития и воспитания детей в детском сад </a:t>
            </a:r>
            <a:r>
              <a:rPr lang="ru-RU" sz="4300" b="1" dirty="0" smtClean="0"/>
              <a:t> </a:t>
            </a:r>
            <a:r>
              <a:rPr lang="ru-RU" sz="4300" dirty="0" smtClean="0"/>
              <a:t> «Детство»;  СПб.: Детство-Пресс, 2007</a:t>
            </a:r>
          </a:p>
          <a:p>
            <a:r>
              <a:rPr lang="ru-RU" sz="4300" dirty="0" smtClean="0"/>
              <a:t>Гончарова Е.В., </a:t>
            </a:r>
            <a:r>
              <a:rPr lang="ru-RU" sz="4300" dirty="0" err="1" smtClean="0"/>
              <a:t>МоисееваЛ.В</a:t>
            </a:r>
            <a:r>
              <a:rPr lang="ru-RU" sz="4300" dirty="0" smtClean="0"/>
              <a:t>. Технология экологического образования детей средней группы ДОУ.  Екатеринбург Издательство «Центр Детство»,  2002</a:t>
            </a:r>
          </a:p>
          <a:p>
            <a:r>
              <a:rPr lang="ru-RU" sz="4300" dirty="0" err="1" smtClean="0"/>
              <a:t>Горькова</a:t>
            </a:r>
            <a:r>
              <a:rPr lang="ru-RU" sz="4300" dirty="0" smtClean="0"/>
              <a:t> Л.Г., Кочергина Л.А,, Обухова Л.А.Сценарии занятий по экологическому воспитанию.  М. Издательство ВАКО. 2008г.</a:t>
            </a:r>
          </a:p>
          <a:p>
            <a:r>
              <a:rPr lang="ru-RU" sz="4300" dirty="0" smtClean="0"/>
              <a:t>Дидактические игры по экологическому воспитанию /подборка игр Зверевой Т.А./</a:t>
            </a:r>
          </a:p>
          <a:p>
            <a:r>
              <a:rPr lang="ru-RU" sz="4300" dirty="0" smtClean="0"/>
              <a:t>.  О.А. </a:t>
            </a:r>
            <a:r>
              <a:rPr lang="ru-RU" sz="4300" dirty="0" err="1" smtClean="0"/>
              <a:t>Воронкевич</a:t>
            </a:r>
            <a:r>
              <a:rPr lang="ru-RU" sz="4300" dirty="0" smtClean="0"/>
              <a:t>. Добро пожаловать в экологию.  СПБ «ООО «Издательство Детство- Пресс.- 2015</a:t>
            </a:r>
          </a:p>
          <a:p>
            <a:pPr>
              <a:buNone/>
            </a:pPr>
            <a:r>
              <a:rPr lang="ru-RU" dirty="0" smtClean="0"/>
              <a:t> </a:t>
            </a:r>
          </a:p>
          <a:p>
            <a:pPr>
              <a:buNone/>
            </a:pPr>
            <a:r>
              <a:rPr lang="ru-RU" b="1" dirty="0" smtClean="0"/>
              <a:t> </a:t>
            </a:r>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graphicFrame>
        <p:nvGraphicFramePr>
          <p:cNvPr id="3" name="Таблица 2"/>
          <p:cNvGraphicFramePr>
            <a:graphicFrameLocks noGrp="1"/>
          </p:cNvGraphicFramePr>
          <p:nvPr/>
        </p:nvGraphicFramePr>
        <p:xfrm>
          <a:off x="1928794" y="1000108"/>
          <a:ext cx="6077585" cy="3541776"/>
        </p:xfrm>
        <a:graphic>
          <a:graphicData uri="http://schemas.openxmlformats.org/drawingml/2006/table">
            <a:tbl>
              <a:tblPr/>
              <a:tblGrid>
                <a:gridCol w="699135"/>
                <a:gridCol w="5378450"/>
              </a:tblGrid>
              <a:tr h="0">
                <a:tc gridSpan="2">
                  <a:txBody>
                    <a:bodyPr/>
                    <a:lstStyle/>
                    <a:p>
                      <a:pPr algn="ctr">
                        <a:lnSpc>
                          <a:spcPct val="115000"/>
                        </a:lnSpc>
                        <a:spcAft>
                          <a:spcPts val="0"/>
                        </a:spcAft>
                      </a:pPr>
                      <a:r>
                        <a:rPr lang="ru-RU" sz="1400" b="1" dirty="0">
                          <a:latin typeface="Times New Roman"/>
                          <a:ea typeface="Calibri"/>
                          <a:cs typeface="Times New Roman"/>
                        </a:rPr>
                        <a:t>Математическое развитие </a:t>
                      </a:r>
                      <a:r>
                        <a:rPr lang="ru-RU" sz="1400" b="1" dirty="0" err="1">
                          <a:latin typeface="Times New Roman"/>
                          <a:ea typeface="Calibri"/>
                          <a:cs typeface="Times New Roman"/>
                        </a:rPr>
                        <a:t>развитие</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0">
                <a:tc gridSpan="2">
                  <a:txBody>
                    <a:bodyPr/>
                    <a:lstStyle/>
                    <a:p>
                      <a:pPr algn="ctr">
                        <a:lnSpc>
                          <a:spcPct val="115000"/>
                        </a:lnSpc>
                        <a:spcAft>
                          <a:spcPts val="0"/>
                        </a:spcAft>
                      </a:pPr>
                      <a:r>
                        <a:rPr lang="ru-RU" sz="1400" b="1">
                          <a:latin typeface="Times New Roman"/>
                          <a:ea typeface="Calibri"/>
                          <a:cs typeface="Times New Roman"/>
                        </a:rPr>
                        <a:t>Средний возраст</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0">
                <a:tc>
                  <a:txBody>
                    <a:bodyPr/>
                    <a:lstStyle/>
                    <a:p>
                      <a:pPr>
                        <a:lnSpc>
                          <a:spcPct val="115000"/>
                        </a:lnSpc>
                        <a:spcAft>
                          <a:spcPts val="0"/>
                        </a:spcAft>
                      </a:pPr>
                      <a:r>
                        <a:rPr lang="ru-RU" sz="1400">
                          <a:latin typeface="Times New Roman"/>
                          <a:ea typeface="Calibri"/>
                          <a:cs typeface="Times New Roman"/>
                        </a:rPr>
                        <a:t>№</a:t>
                      </a:r>
                      <a:endParaRPr lang="ru-RU" sz="1100">
                        <a:latin typeface="Calibri"/>
                        <a:ea typeface="Calibri"/>
                        <a:cs typeface="Times New Roman"/>
                      </a:endParaRPr>
                    </a:p>
                    <a:p>
                      <a:pPr>
                        <a:lnSpc>
                          <a:spcPct val="115000"/>
                        </a:lnSpc>
                        <a:spcAft>
                          <a:spcPts val="0"/>
                        </a:spcAft>
                      </a:pPr>
                      <a:r>
                        <a:rPr lang="ru-RU" sz="1400">
                          <a:latin typeface="Times New Roman"/>
                          <a:ea typeface="Calibri"/>
                          <a:cs typeface="Times New Roman"/>
                        </a:rPr>
                        <a:t>п/п</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latin typeface="Times New Roman"/>
                          <a:ea typeface="Calibri"/>
                          <a:cs typeface="Times New Roman"/>
                        </a:rPr>
                        <a:t>Название</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ru-RU" sz="1400">
                          <a:latin typeface="Times New Roman"/>
                          <a:ea typeface="Calibri"/>
                          <a:cs typeface="Times New Roman"/>
                        </a:rPr>
                        <a:t>1</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dirty="0">
                          <a:latin typeface="Times New Roman"/>
                          <a:cs typeface="Times New Roman"/>
                        </a:rPr>
                        <a:t>Логинова В.И., Бабаева Т.И., </a:t>
                      </a:r>
                      <a:r>
                        <a:rPr lang="ru-RU" sz="1400" dirty="0" err="1">
                          <a:latin typeface="Times New Roman"/>
                          <a:cs typeface="Times New Roman"/>
                        </a:rPr>
                        <a:t>Ноткин</a:t>
                      </a:r>
                      <a:r>
                        <a:rPr lang="ru-RU" sz="1400" dirty="0">
                          <a:latin typeface="Times New Roman"/>
                          <a:cs typeface="Times New Roman"/>
                        </a:rPr>
                        <a:t> Н.А. [и др.]Программа развития и воспитания детей в детском сад </a:t>
                      </a:r>
                      <a:r>
                        <a:rPr lang="ru-RU" sz="1400" b="1" dirty="0">
                          <a:latin typeface="Times New Roman"/>
                          <a:cs typeface="Times New Roman"/>
                        </a:rPr>
                        <a:t> </a:t>
                      </a:r>
                      <a:r>
                        <a:rPr lang="ru-RU" sz="1400" dirty="0">
                          <a:latin typeface="Times New Roman"/>
                          <a:cs typeface="Times New Roman"/>
                        </a:rPr>
                        <a:t> «Детство»;  СПб.: Детство-Пресс, 2007</a:t>
                      </a:r>
                      <a:endParaRPr lang="ru-RU" sz="1100" dirty="0">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ru-RU" sz="1400">
                          <a:latin typeface="Times New Roman"/>
                          <a:ea typeface="Calibri"/>
                          <a:cs typeface="Times New Roman"/>
                        </a:rPr>
                        <a:t>2</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49580" indent="-449580">
                        <a:spcAft>
                          <a:spcPts val="0"/>
                        </a:spcAft>
                      </a:pPr>
                      <a:r>
                        <a:rPr lang="ru-RU" sz="1400" dirty="0" err="1">
                          <a:latin typeface="Times New Roman"/>
                          <a:cs typeface="Times New Roman"/>
                        </a:rPr>
                        <a:t>Петерсон</a:t>
                      </a:r>
                      <a:r>
                        <a:rPr lang="ru-RU" sz="1400" dirty="0">
                          <a:latin typeface="Times New Roman"/>
                          <a:cs typeface="Times New Roman"/>
                        </a:rPr>
                        <a:t> Л.Г., </a:t>
                      </a:r>
                      <a:r>
                        <a:rPr lang="ru-RU" sz="1400" dirty="0" err="1">
                          <a:latin typeface="Times New Roman"/>
                          <a:cs typeface="Times New Roman"/>
                        </a:rPr>
                        <a:t>КочемасоваЕ.Е</a:t>
                      </a:r>
                      <a:r>
                        <a:rPr lang="ru-RU" sz="1400" dirty="0">
                          <a:latin typeface="Times New Roman"/>
                          <a:cs typeface="Times New Roman"/>
                        </a:rPr>
                        <a:t>.,  </a:t>
                      </a:r>
                      <a:r>
                        <a:rPr lang="ru-RU" sz="1400" dirty="0" err="1">
                          <a:latin typeface="Times New Roman"/>
                          <a:cs typeface="Times New Roman"/>
                        </a:rPr>
                        <a:t>Игралочка</a:t>
                      </a:r>
                      <a:r>
                        <a:rPr lang="ru-RU" sz="1400" dirty="0">
                          <a:latin typeface="Times New Roman"/>
                          <a:cs typeface="Times New Roman"/>
                        </a:rPr>
                        <a:t>. Практический курс математики для дошкольников. Методические  рекомендации.  М. </a:t>
                      </a:r>
                      <a:r>
                        <a:rPr lang="ru-RU" sz="1400" dirty="0" err="1">
                          <a:latin typeface="Times New Roman"/>
                          <a:cs typeface="Times New Roman"/>
                        </a:rPr>
                        <a:t>Баласс</a:t>
                      </a:r>
                      <a:r>
                        <a:rPr lang="ru-RU" sz="1400" dirty="0">
                          <a:latin typeface="Times New Roman"/>
                          <a:cs typeface="Times New Roman"/>
                        </a:rPr>
                        <a:t>, 2002 </a:t>
                      </a:r>
                      <a:endParaRPr lang="ru-RU" sz="1100" dirty="0">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ru-RU" sz="1400">
                          <a:latin typeface="Times New Roman"/>
                          <a:ea typeface="Calibri"/>
                          <a:cs typeface="Times New Roman"/>
                        </a:rPr>
                        <a:t>3</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latin typeface="Times New Roman"/>
                          <a:cs typeface="Times New Roman"/>
                        </a:rPr>
                        <a:t>Михайлова З.А., Иоффе Э.Н.    Математика от трёх до шести: учеб.-метод. пособие для воспитателей  детских садов.  СПб.:  Детство- Пресс,  1996</a:t>
                      </a:r>
                      <a:endParaRPr lang="ru-RU" sz="1100">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ru-RU" sz="1400">
                          <a:latin typeface="Times New Roman"/>
                          <a:ea typeface="Calibri"/>
                          <a:cs typeface="Times New Roman"/>
                        </a:rPr>
                        <a:t>4</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dirty="0" err="1">
                          <a:latin typeface="Times New Roman"/>
                          <a:cs typeface="Times New Roman"/>
                        </a:rPr>
                        <a:t>Лебеденко</a:t>
                      </a:r>
                      <a:r>
                        <a:rPr lang="ru-RU" sz="1400" dirty="0">
                          <a:latin typeface="Times New Roman"/>
                          <a:cs typeface="Times New Roman"/>
                        </a:rPr>
                        <a:t> Е.Н. Формирование представлений о времени у дошкольников: Система занятий и игр для детей среднего и старшего возраста.  СПб.:  Детство-Пресс, 2003</a:t>
                      </a:r>
                      <a:endParaRPr lang="ru-RU" sz="1100" dirty="0">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graphicFrame>
        <p:nvGraphicFramePr>
          <p:cNvPr id="3" name="Таблица 2"/>
          <p:cNvGraphicFramePr>
            <a:graphicFrameLocks noGrp="1"/>
          </p:cNvGraphicFramePr>
          <p:nvPr/>
        </p:nvGraphicFramePr>
        <p:xfrm>
          <a:off x="1214414" y="1285860"/>
          <a:ext cx="7072361" cy="4857786"/>
        </p:xfrm>
        <a:graphic>
          <a:graphicData uri="http://schemas.openxmlformats.org/drawingml/2006/table">
            <a:tbl>
              <a:tblPr/>
              <a:tblGrid>
                <a:gridCol w="813569"/>
                <a:gridCol w="6258792"/>
              </a:tblGrid>
              <a:tr h="332527">
                <a:tc gridSpan="2">
                  <a:txBody>
                    <a:bodyPr/>
                    <a:lstStyle/>
                    <a:p>
                      <a:pPr algn="ctr">
                        <a:lnSpc>
                          <a:spcPct val="115000"/>
                        </a:lnSpc>
                        <a:spcAft>
                          <a:spcPts val="0"/>
                        </a:spcAft>
                      </a:pPr>
                      <a:r>
                        <a:rPr lang="ru-RU" sz="1400" b="1">
                          <a:latin typeface="Times New Roman"/>
                          <a:ea typeface="Calibri"/>
                          <a:cs typeface="Times New Roman"/>
                        </a:rPr>
                        <a:t>Речевое развитие развитие</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332527">
                <a:tc gridSpan="2">
                  <a:txBody>
                    <a:bodyPr/>
                    <a:lstStyle/>
                    <a:p>
                      <a:pPr algn="ctr">
                        <a:lnSpc>
                          <a:spcPct val="115000"/>
                        </a:lnSpc>
                        <a:spcAft>
                          <a:spcPts val="0"/>
                        </a:spcAft>
                      </a:pPr>
                      <a:r>
                        <a:rPr lang="ru-RU" sz="1400" b="1">
                          <a:latin typeface="Times New Roman"/>
                          <a:ea typeface="Calibri"/>
                          <a:cs typeface="Times New Roman"/>
                        </a:rPr>
                        <a:t>Средний возраст</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665054">
                <a:tc>
                  <a:txBody>
                    <a:bodyPr/>
                    <a:lstStyle/>
                    <a:p>
                      <a:pPr>
                        <a:lnSpc>
                          <a:spcPct val="115000"/>
                        </a:lnSpc>
                        <a:spcAft>
                          <a:spcPts val="0"/>
                        </a:spcAft>
                      </a:pPr>
                      <a:r>
                        <a:rPr lang="ru-RU" sz="1400">
                          <a:latin typeface="Times New Roman"/>
                          <a:ea typeface="Calibri"/>
                          <a:cs typeface="Times New Roman"/>
                        </a:rPr>
                        <a:t>№</a:t>
                      </a:r>
                      <a:endParaRPr lang="ru-RU" sz="1100">
                        <a:latin typeface="Calibri"/>
                        <a:ea typeface="Calibri"/>
                        <a:cs typeface="Times New Roman"/>
                      </a:endParaRPr>
                    </a:p>
                    <a:p>
                      <a:pPr>
                        <a:lnSpc>
                          <a:spcPct val="115000"/>
                        </a:lnSpc>
                        <a:spcAft>
                          <a:spcPts val="0"/>
                        </a:spcAft>
                      </a:pPr>
                      <a:r>
                        <a:rPr lang="ru-RU" sz="1400">
                          <a:latin typeface="Times New Roman"/>
                          <a:ea typeface="Calibri"/>
                          <a:cs typeface="Times New Roman"/>
                        </a:rPr>
                        <a:t>п/п</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latin typeface="Times New Roman"/>
                          <a:ea typeface="Calibri"/>
                          <a:cs typeface="Times New Roman"/>
                        </a:rPr>
                        <a:t>Название</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67462">
                <a:tc>
                  <a:txBody>
                    <a:bodyPr/>
                    <a:lstStyle/>
                    <a:p>
                      <a:pPr>
                        <a:lnSpc>
                          <a:spcPct val="115000"/>
                        </a:lnSpc>
                        <a:spcAft>
                          <a:spcPts val="0"/>
                        </a:spcAft>
                      </a:pPr>
                      <a:r>
                        <a:rPr lang="ru-RU" sz="1400">
                          <a:latin typeface="Times New Roman"/>
                          <a:ea typeface="Calibri"/>
                          <a:cs typeface="Times New Roman"/>
                        </a:rPr>
                        <a:t>1</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latin typeface="Times New Roman"/>
                          <a:cs typeface="Times New Roman"/>
                        </a:rPr>
                        <a:t>Логинова В.И., Бабаева Т.И., Ноткин Н.А. [и др.]Программа развития и воспитания детей в детском сад </a:t>
                      </a:r>
                      <a:r>
                        <a:rPr lang="ru-RU" sz="1400" b="1">
                          <a:latin typeface="Times New Roman"/>
                          <a:cs typeface="Times New Roman"/>
                        </a:rPr>
                        <a:t> </a:t>
                      </a:r>
                      <a:r>
                        <a:rPr lang="ru-RU" sz="1400">
                          <a:latin typeface="Times New Roman"/>
                          <a:cs typeface="Times New Roman"/>
                        </a:rPr>
                        <a:t> «Детство»;  СПб.: Детство-Пресс, 2007</a:t>
                      </a:r>
                      <a:endParaRPr lang="ru-RU" sz="1100">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2527">
                <a:tc>
                  <a:txBody>
                    <a:bodyPr/>
                    <a:lstStyle/>
                    <a:p>
                      <a:pPr>
                        <a:lnSpc>
                          <a:spcPct val="115000"/>
                        </a:lnSpc>
                        <a:spcAft>
                          <a:spcPts val="0"/>
                        </a:spcAft>
                      </a:pPr>
                      <a:r>
                        <a:rPr lang="ru-RU" sz="1400">
                          <a:latin typeface="Times New Roman"/>
                          <a:ea typeface="Calibri"/>
                          <a:cs typeface="Times New Roman"/>
                        </a:rPr>
                        <a:t>2</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400">
                          <a:latin typeface="Times New Roman"/>
                          <a:ea typeface="Calibri"/>
                          <a:cs typeface="Times New Roman"/>
                        </a:rPr>
                        <a:t>Новиковская О. А. Стихи для развития речи. М: «Астрель», 2008</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5054">
                <a:tc>
                  <a:txBody>
                    <a:bodyPr/>
                    <a:lstStyle/>
                    <a:p>
                      <a:pPr>
                        <a:lnSpc>
                          <a:spcPct val="115000"/>
                        </a:lnSpc>
                        <a:spcAft>
                          <a:spcPts val="0"/>
                        </a:spcAft>
                      </a:pPr>
                      <a:r>
                        <a:rPr lang="ru-RU" sz="1400">
                          <a:latin typeface="Times New Roman"/>
                          <a:ea typeface="Calibri"/>
                          <a:cs typeface="Times New Roman"/>
                        </a:rPr>
                        <a:t>3</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18160" algn="l"/>
                        </a:tabLst>
                      </a:pPr>
                      <a:r>
                        <a:rPr lang="ru-RU" sz="1400">
                          <a:latin typeface="Times New Roman"/>
                          <a:ea typeface="Calibri"/>
                          <a:cs typeface="Times New Roman"/>
                        </a:rPr>
                        <a:t>Приложение 1   Картотека  Конспекты  занятий по лексическим темам с детьми 4-5 лет (интернет – ресурсы)</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5054">
                <a:tc>
                  <a:txBody>
                    <a:bodyPr/>
                    <a:lstStyle/>
                    <a:p>
                      <a:pPr>
                        <a:lnSpc>
                          <a:spcPct val="115000"/>
                        </a:lnSpc>
                        <a:spcAft>
                          <a:spcPts val="0"/>
                        </a:spcAft>
                      </a:pPr>
                      <a:r>
                        <a:rPr lang="ru-RU" sz="1400">
                          <a:latin typeface="Times New Roman"/>
                          <a:ea typeface="Calibri"/>
                          <a:cs typeface="Times New Roman"/>
                        </a:rPr>
                        <a:t>4</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18160" algn="l"/>
                        </a:tabLst>
                      </a:pPr>
                      <a:r>
                        <a:rPr lang="ru-RU" sz="1400" spc="-5">
                          <a:latin typeface="Times New Roman"/>
                          <a:ea typeface="Calibri"/>
                          <a:cs typeface="Times New Roman"/>
                        </a:rPr>
                        <a:t>Черенкова Е.</a:t>
                      </a:r>
                      <a:r>
                        <a:rPr lang="ru-RU" sz="1400">
                          <a:latin typeface="Times New Roman"/>
                          <a:ea typeface="Calibri"/>
                          <a:cs typeface="Times New Roman"/>
                        </a:rPr>
                        <a:t> Ф. Первые задачки. Развиваем логику и мышление. М. «Рипол Классик Дом.</a:t>
                      </a:r>
                      <a:r>
                        <a:rPr lang="en-US" sz="1400">
                          <a:latin typeface="Times New Roman"/>
                          <a:ea typeface="Calibri"/>
                          <a:cs typeface="Times New Roman"/>
                        </a:rPr>
                        <a:t>XXI</a:t>
                      </a:r>
                      <a:r>
                        <a:rPr lang="ru-RU" sz="1400">
                          <a:latin typeface="Times New Roman"/>
                          <a:ea typeface="Calibri"/>
                          <a:cs typeface="Times New Roman"/>
                        </a:rPr>
                        <a:t> век», 2008</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2527">
                <a:tc>
                  <a:txBody>
                    <a:bodyPr/>
                    <a:lstStyle/>
                    <a:p>
                      <a:pPr>
                        <a:lnSpc>
                          <a:spcPct val="115000"/>
                        </a:lnSpc>
                        <a:spcAft>
                          <a:spcPts val="0"/>
                        </a:spcAft>
                      </a:pPr>
                      <a:r>
                        <a:rPr lang="ru-RU" sz="1400">
                          <a:latin typeface="Times New Roman"/>
                          <a:ea typeface="Calibri"/>
                          <a:cs typeface="Times New Roman"/>
                        </a:rPr>
                        <a:t>5</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18160" algn="l"/>
                        </a:tabLst>
                      </a:pPr>
                      <a:r>
                        <a:rPr lang="ru-RU" sz="1400" spc="-65">
                          <a:latin typeface="Times New Roman"/>
                          <a:ea typeface="Calibri"/>
                          <a:cs typeface="Times New Roman"/>
                        </a:rPr>
                        <a:t>Алябьева Е.А. Тематические дни и недели в детском саду.  М. «Сфера» 2007</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5054">
                <a:tc>
                  <a:txBody>
                    <a:bodyPr/>
                    <a:lstStyle/>
                    <a:p>
                      <a:pPr>
                        <a:lnSpc>
                          <a:spcPct val="115000"/>
                        </a:lnSpc>
                        <a:spcAft>
                          <a:spcPts val="0"/>
                        </a:spcAft>
                      </a:pPr>
                      <a:r>
                        <a:rPr lang="ru-RU" sz="1400">
                          <a:latin typeface="Times New Roman"/>
                          <a:ea typeface="Calibri"/>
                          <a:cs typeface="Times New Roman"/>
                        </a:rPr>
                        <a:t>6</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18160" algn="l"/>
                        </a:tabLst>
                      </a:pPr>
                      <a:r>
                        <a:rPr lang="ru-RU" sz="1400" spc="-65" dirty="0">
                          <a:latin typeface="Times New Roman"/>
                          <a:ea typeface="Calibri"/>
                          <a:cs typeface="Times New Roman"/>
                        </a:rPr>
                        <a:t>Приложение 2  Картотека  Пальчиковые игры по лексическим темам с детьми 4-5 лет</a:t>
                      </a:r>
                      <a:r>
                        <a:rPr lang="ru-RU" sz="1400" dirty="0">
                          <a:latin typeface="Times New Roman"/>
                          <a:ea typeface="Calibri"/>
                          <a:cs typeface="Times New Roman"/>
                        </a:rPr>
                        <a:t> (интернет – ресурсы)</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graphicFrame>
        <p:nvGraphicFramePr>
          <p:cNvPr id="2" name="Таблица 1"/>
          <p:cNvGraphicFramePr>
            <a:graphicFrameLocks noGrp="1"/>
          </p:cNvGraphicFramePr>
          <p:nvPr/>
        </p:nvGraphicFramePr>
        <p:xfrm>
          <a:off x="1789223" y="1368552"/>
          <a:ext cx="5565554" cy="4120896"/>
        </p:xfrm>
        <a:graphic>
          <a:graphicData uri="http://schemas.openxmlformats.org/drawingml/2006/table">
            <a:tbl>
              <a:tblPr/>
              <a:tblGrid>
                <a:gridCol w="640234"/>
                <a:gridCol w="4925320"/>
              </a:tblGrid>
              <a:tr h="224692">
                <a:tc gridSpan="2">
                  <a:txBody>
                    <a:bodyPr/>
                    <a:lstStyle/>
                    <a:p>
                      <a:pPr algn="ctr">
                        <a:lnSpc>
                          <a:spcPct val="115000"/>
                        </a:lnSpc>
                        <a:spcAft>
                          <a:spcPts val="0"/>
                        </a:spcAft>
                      </a:pPr>
                      <a:r>
                        <a:rPr lang="ru-RU" sz="1300" b="1">
                          <a:latin typeface="Times New Roman"/>
                          <a:ea typeface="Calibri"/>
                          <a:cs typeface="Times New Roman"/>
                        </a:rPr>
                        <a:t>Художественно-эстетическое развитие</a:t>
                      </a:r>
                      <a:endParaRPr lang="ru-RU" sz="1000">
                        <a:latin typeface="Calibri"/>
                        <a:ea typeface="Calibri"/>
                        <a:cs typeface="Times New Roman"/>
                      </a:endParaRPr>
                    </a:p>
                  </a:txBody>
                  <a:tcPr marL="62802" marR="62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224692">
                <a:tc gridSpan="2">
                  <a:txBody>
                    <a:bodyPr/>
                    <a:lstStyle/>
                    <a:p>
                      <a:pPr algn="ctr">
                        <a:lnSpc>
                          <a:spcPct val="115000"/>
                        </a:lnSpc>
                        <a:spcAft>
                          <a:spcPts val="0"/>
                        </a:spcAft>
                      </a:pPr>
                      <a:r>
                        <a:rPr lang="ru-RU" sz="1300" b="1">
                          <a:latin typeface="Times New Roman"/>
                          <a:ea typeface="Calibri"/>
                          <a:cs typeface="Times New Roman"/>
                        </a:rPr>
                        <a:t>Средний возраст</a:t>
                      </a:r>
                      <a:endParaRPr lang="ru-RU" sz="1000">
                        <a:latin typeface="Calibri"/>
                        <a:ea typeface="Calibri"/>
                        <a:cs typeface="Times New Roman"/>
                      </a:endParaRPr>
                    </a:p>
                  </a:txBody>
                  <a:tcPr marL="62802" marR="62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449385">
                <a:tc>
                  <a:txBody>
                    <a:bodyPr/>
                    <a:lstStyle/>
                    <a:p>
                      <a:pPr>
                        <a:lnSpc>
                          <a:spcPct val="115000"/>
                        </a:lnSpc>
                        <a:spcAft>
                          <a:spcPts val="0"/>
                        </a:spcAft>
                      </a:pPr>
                      <a:r>
                        <a:rPr lang="ru-RU" sz="1300">
                          <a:latin typeface="Times New Roman"/>
                          <a:ea typeface="Calibri"/>
                          <a:cs typeface="Times New Roman"/>
                        </a:rPr>
                        <a:t>№</a:t>
                      </a:r>
                      <a:endParaRPr lang="ru-RU" sz="1000">
                        <a:latin typeface="Calibri"/>
                        <a:ea typeface="Calibri"/>
                        <a:cs typeface="Times New Roman"/>
                      </a:endParaRPr>
                    </a:p>
                    <a:p>
                      <a:pPr>
                        <a:lnSpc>
                          <a:spcPct val="115000"/>
                        </a:lnSpc>
                        <a:spcAft>
                          <a:spcPts val="0"/>
                        </a:spcAft>
                      </a:pPr>
                      <a:r>
                        <a:rPr lang="ru-RU" sz="1300">
                          <a:latin typeface="Times New Roman"/>
                          <a:ea typeface="Calibri"/>
                          <a:cs typeface="Times New Roman"/>
                        </a:rPr>
                        <a:t>п/п</a:t>
                      </a:r>
                      <a:endParaRPr lang="ru-RU" sz="1000">
                        <a:latin typeface="Calibri"/>
                        <a:ea typeface="Calibri"/>
                        <a:cs typeface="Times New Roman"/>
                      </a:endParaRPr>
                    </a:p>
                  </a:txBody>
                  <a:tcPr marL="62802" marR="62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300">
                          <a:latin typeface="Times New Roman"/>
                          <a:ea typeface="Calibri"/>
                          <a:cs typeface="Times New Roman"/>
                        </a:rPr>
                        <a:t>Название</a:t>
                      </a:r>
                      <a:endParaRPr lang="ru-RU" sz="1000">
                        <a:latin typeface="Calibri"/>
                        <a:ea typeface="Calibri"/>
                        <a:cs typeface="Times New Roman"/>
                      </a:endParaRPr>
                    </a:p>
                  </a:txBody>
                  <a:tcPr marL="62802" marR="62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6154">
                <a:tc>
                  <a:txBody>
                    <a:bodyPr/>
                    <a:lstStyle/>
                    <a:p>
                      <a:pPr>
                        <a:lnSpc>
                          <a:spcPct val="115000"/>
                        </a:lnSpc>
                        <a:spcAft>
                          <a:spcPts val="0"/>
                        </a:spcAft>
                      </a:pPr>
                      <a:r>
                        <a:rPr lang="ru-RU" sz="1300">
                          <a:latin typeface="Times New Roman"/>
                          <a:ea typeface="Calibri"/>
                          <a:cs typeface="Times New Roman"/>
                        </a:rPr>
                        <a:t>1</a:t>
                      </a:r>
                      <a:endParaRPr lang="ru-RU" sz="1000">
                        <a:latin typeface="Calibri"/>
                        <a:ea typeface="Calibri"/>
                        <a:cs typeface="Times New Roman"/>
                      </a:endParaRPr>
                    </a:p>
                  </a:txBody>
                  <a:tcPr marL="62802" marR="62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300">
                          <a:latin typeface="Times New Roman"/>
                          <a:cs typeface="Times New Roman"/>
                        </a:rPr>
                        <a:t>Логинова В.И., Бабаева Т.И., Ноткин Н.А. [и др.]Программа развития и воспитания детей в детском сад </a:t>
                      </a:r>
                      <a:r>
                        <a:rPr lang="ru-RU" sz="1300" b="1">
                          <a:latin typeface="Times New Roman"/>
                          <a:cs typeface="Times New Roman"/>
                        </a:rPr>
                        <a:t> </a:t>
                      </a:r>
                      <a:r>
                        <a:rPr lang="ru-RU" sz="1300">
                          <a:latin typeface="Times New Roman"/>
                          <a:cs typeface="Times New Roman"/>
                        </a:rPr>
                        <a:t> «Детство»;  СПб.: Детство-Пресс, 2007</a:t>
                      </a:r>
                      <a:endParaRPr lang="ru-RU" sz="1000">
                        <a:latin typeface="Calibri"/>
                        <a:cs typeface="Times New Roman"/>
                      </a:endParaRPr>
                    </a:p>
                  </a:txBody>
                  <a:tcPr marL="62802" marR="62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9385">
                <a:tc>
                  <a:txBody>
                    <a:bodyPr/>
                    <a:lstStyle/>
                    <a:p>
                      <a:pPr>
                        <a:lnSpc>
                          <a:spcPct val="115000"/>
                        </a:lnSpc>
                        <a:spcAft>
                          <a:spcPts val="0"/>
                        </a:spcAft>
                      </a:pPr>
                      <a:r>
                        <a:rPr lang="ru-RU" sz="1300">
                          <a:latin typeface="Times New Roman"/>
                          <a:ea typeface="Calibri"/>
                          <a:cs typeface="Times New Roman"/>
                        </a:rPr>
                        <a:t>2</a:t>
                      </a:r>
                      <a:endParaRPr lang="ru-RU" sz="1000">
                        <a:latin typeface="Calibri"/>
                        <a:ea typeface="Calibri"/>
                        <a:cs typeface="Times New Roman"/>
                      </a:endParaRPr>
                    </a:p>
                  </a:txBody>
                  <a:tcPr marL="62802" marR="62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ru-RU" sz="1300">
                          <a:latin typeface="Times New Roman"/>
                          <a:ea typeface="Times New Roman"/>
                          <a:cs typeface="Times New Roman"/>
                        </a:rPr>
                        <a:t>Лыкова И.А.  Изобразительная деятельность детском саду.  Средняя группа  М. 2008</a:t>
                      </a:r>
                      <a:endParaRPr lang="ru-RU" sz="1000">
                        <a:latin typeface="Calibri"/>
                        <a:ea typeface="Times New Roman"/>
                        <a:cs typeface="Times New Roman"/>
                      </a:endParaRPr>
                    </a:p>
                  </a:txBody>
                  <a:tcPr marL="62802" marR="62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81538">
                <a:tc>
                  <a:txBody>
                    <a:bodyPr/>
                    <a:lstStyle/>
                    <a:p>
                      <a:pPr>
                        <a:lnSpc>
                          <a:spcPct val="115000"/>
                        </a:lnSpc>
                        <a:spcAft>
                          <a:spcPts val="0"/>
                        </a:spcAft>
                      </a:pPr>
                      <a:r>
                        <a:rPr lang="ru-RU" sz="1300">
                          <a:latin typeface="Times New Roman"/>
                          <a:ea typeface="Calibri"/>
                          <a:cs typeface="Times New Roman"/>
                        </a:rPr>
                        <a:t>3</a:t>
                      </a:r>
                      <a:endParaRPr lang="ru-RU" sz="1000">
                        <a:latin typeface="Calibri"/>
                        <a:ea typeface="Calibri"/>
                        <a:cs typeface="Times New Roman"/>
                      </a:endParaRPr>
                    </a:p>
                  </a:txBody>
                  <a:tcPr marL="62802" marR="62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49580" indent="-449580">
                        <a:spcAft>
                          <a:spcPts val="0"/>
                        </a:spcAft>
                      </a:pPr>
                      <a:r>
                        <a:rPr lang="ru-RU" sz="1300">
                          <a:latin typeface="Times New Roman"/>
                          <a:cs typeface="Times New Roman"/>
                        </a:rPr>
                        <a:t>Программа развития и воспитания детей в детском сад </a:t>
                      </a:r>
                      <a:r>
                        <a:rPr lang="ru-RU" sz="1300" b="1">
                          <a:latin typeface="Times New Roman"/>
                          <a:cs typeface="Times New Roman"/>
                        </a:rPr>
                        <a:t> </a:t>
                      </a:r>
                      <a:r>
                        <a:rPr lang="ru-RU" sz="1300">
                          <a:latin typeface="Times New Roman"/>
                          <a:cs typeface="Times New Roman"/>
                        </a:rPr>
                        <a:t> «Детство»; В.И.Логинова, Т.И.Бабаева, Н.А. Ноткин [и др.];  под ред. Т.И.Бабаевой, З.А.Михайловой, Л.М.Гурович. Изд. 3-е, перераб.СПб.: Детство-Пресс, 2007</a:t>
                      </a:r>
                      <a:endParaRPr lang="ru-RU" sz="1000">
                        <a:latin typeface="Calibri"/>
                        <a:cs typeface="Times New Roman"/>
                      </a:endParaRPr>
                    </a:p>
                  </a:txBody>
                  <a:tcPr marL="62802" marR="62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9385">
                <a:tc>
                  <a:txBody>
                    <a:bodyPr/>
                    <a:lstStyle/>
                    <a:p>
                      <a:pPr>
                        <a:lnSpc>
                          <a:spcPct val="115000"/>
                        </a:lnSpc>
                        <a:spcAft>
                          <a:spcPts val="0"/>
                        </a:spcAft>
                      </a:pPr>
                      <a:r>
                        <a:rPr lang="ru-RU" sz="1300">
                          <a:latin typeface="Times New Roman"/>
                          <a:ea typeface="Calibri"/>
                          <a:cs typeface="Times New Roman"/>
                        </a:rPr>
                        <a:t>4</a:t>
                      </a:r>
                      <a:endParaRPr lang="ru-RU" sz="1000">
                        <a:latin typeface="Calibri"/>
                        <a:ea typeface="Calibri"/>
                        <a:cs typeface="Times New Roman"/>
                      </a:endParaRPr>
                    </a:p>
                  </a:txBody>
                  <a:tcPr marL="62802" marR="62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15000"/>
                        </a:lnSpc>
                        <a:spcAft>
                          <a:spcPts val="0"/>
                        </a:spcAft>
                      </a:pPr>
                      <a:r>
                        <a:rPr lang="ru-RU" sz="1300">
                          <a:latin typeface="Times New Roman"/>
                          <a:ea typeface="Times New Roman"/>
                          <a:cs typeface="Times New Roman"/>
                        </a:rPr>
                        <a:t>Шипицына Л.М., Защиринская О.В., Воронова А.П., Нилова Т.А. Азбука общения. СПб. 2002</a:t>
                      </a:r>
                      <a:endParaRPr lang="ru-RU" sz="1000">
                        <a:latin typeface="Calibri"/>
                        <a:ea typeface="Times New Roman"/>
                        <a:cs typeface="Times New Roman"/>
                      </a:endParaRPr>
                    </a:p>
                  </a:txBody>
                  <a:tcPr marL="62802" marR="62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9385">
                <a:tc>
                  <a:txBody>
                    <a:bodyPr/>
                    <a:lstStyle/>
                    <a:p>
                      <a:pPr>
                        <a:lnSpc>
                          <a:spcPct val="115000"/>
                        </a:lnSpc>
                        <a:spcAft>
                          <a:spcPts val="0"/>
                        </a:spcAft>
                      </a:pPr>
                      <a:r>
                        <a:rPr lang="ru-RU" sz="1300">
                          <a:latin typeface="Times New Roman"/>
                          <a:ea typeface="Calibri"/>
                          <a:cs typeface="Times New Roman"/>
                        </a:rPr>
                        <a:t>5</a:t>
                      </a:r>
                      <a:endParaRPr lang="ru-RU" sz="1000">
                        <a:latin typeface="Calibri"/>
                        <a:ea typeface="Calibri"/>
                        <a:cs typeface="Times New Roman"/>
                      </a:endParaRPr>
                    </a:p>
                  </a:txBody>
                  <a:tcPr marL="62802" marR="62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300">
                          <a:latin typeface="Times New Roman"/>
                          <a:ea typeface="Calibri"/>
                          <a:cs typeface="Times New Roman"/>
                        </a:rPr>
                        <a:t>Казанова Т.Г.Изобразительная деятельность и художественное развитие дошкольников. М., 2003 </a:t>
                      </a:r>
                      <a:endParaRPr lang="ru-RU" sz="1000">
                        <a:latin typeface="Calibri"/>
                        <a:ea typeface="Calibri"/>
                        <a:cs typeface="Times New Roman"/>
                      </a:endParaRPr>
                    </a:p>
                  </a:txBody>
                  <a:tcPr marL="62802" marR="62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9385">
                <a:tc>
                  <a:txBody>
                    <a:bodyPr/>
                    <a:lstStyle/>
                    <a:p>
                      <a:pPr>
                        <a:lnSpc>
                          <a:spcPct val="115000"/>
                        </a:lnSpc>
                        <a:spcAft>
                          <a:spcPts val="0"/>
                        </a:spcAft>
                      </a:pPr>
                      <a:r>
                        <a:rPr lang="ru-RU" sz="1300">
                          <a:latin typeface="Times New Roman"/>
                          <a:ea typeface="Calibri"/>
                          <a:cs typeface="Times New Roman"/>
                        </a:rPr>
                        <a:t>6</a:t>
                      </a:r>
                      <a:endParaRPr lang="ru-RU" sz="1000">
                        <a:latin typeface="Calibri"/>
                        <a:ea typeface="Calibri"/>
                        <a:cs typeface="Times New Roman"/>
                      </a:endParaRPr>
                    </a:p>
                  </a:txBody>
                  <a:tcPr marL="62802" marR="62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300" dirty="0" err="1">
                          <a:latin typeface="Times New Roman"/>
                          <a:ea typeface="Calibri"/>
                          <a:cs typeface="Times New Roman"/>
                        </a:rPr>
                        <a:t>Копцева</a:t>
                      </a:r>
                      <a:r>
                        <a:rPr lang="ru-RU" sz="1300" dirty="0">
                          <a:latin typeface="Times New Roman"/>
                          <a:ea typeface="Calibri"/>
                          <a:cs typeface="Times New Roman"/>
                        </a:rPr>
                        <a:t> Т. А. Программа по изобразительному искусству Природа и художник.  М.: ТЦ Сфера, 2008</a:t>
                      </a:r>
                      <a:endParaRPr lang="ru-RU" sz="1000" dirty="0">
                        <a:latin typeface="Calibri"/>
                        <a:ea typeface="Calibri"/>
                        <a:cs typeface="Times New Roman"/>
                      </a:endParaRPr>
                    </a:p>
                  </a:txBody>
                  <a:tcPr marL="62802" marR="62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graphicFrame>
        <p:nvGraphicFramePr>
          <p:cNvPr id="3" name="Таблица 2"/>
          <p:cNvGraphicFramePr>
            <a:graphicFrameLocks noGrp="1"/>
          </p:cNvGraphicFramePr>
          <p:nvPr/>
        </p:nvGraphicFramePr>
        <p:xfrm>
          <a:off x="1285852" y="1285860"/>
          <a:ext cx="6786609" cy="4572033"/>
        </p:xfrm>
        <a:graphic>
          <a:graphicData uri="http://schemas.openxmlformats.org/drawingml/2006/table">
            <a:tbl>
              <a:tblPr/>
              <a:tblGrid>
                <a:gridCol w="780697"/>
                <a:gridCol w="6005912"/>
              </a:tblGrid>
              <a:tr h="329990">
                <a:tc gridSpan="2">
                  <a:txBody>
                    <a:bodyPr/>
                    <a:lstStyle/>
                    <a:p>
                      <a:pPr algn="ctr">
                        <a:lnSpc>
                          <a:spcPct val="115000"/>
                        </a:lnSpc>
                        <a:spcAft>
                          <a:spcPts val="0"/>
                        </a:spcAft>
                      </a:pPr>
                      <a:r>
                        <a:rPr lang="ru-RU" sz="1400" b="1" dirty="0">
                          <a:latin typeface="Times New Roman"/>
                          <a:ea typeface="Calibri"/>
                          <a:cs typeface="Times New Roman"/>
                        </a:rPr>
                        <a:t>Физическое развитие на воздухе</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329990">
                <a:tc gridSpan="2">
                  <a:txBody>
                    <a:bodyPr/>
                    <a:lstStyle/>
                    <a:p>
                      <a:pPr algn="ctr">
                        <a:lnSpc>
                          <a:spcPct val="115000"/>
                        </a:lnSpc>
                        <a:spcAft>
                          <a:spcPts val="0"/>
                        </a:spcAft>
                      </a:pPr>
                      <a:r>
                        <a:rPr lang="ru-RU" sz="1400" b="1">
                          <a:latin typeface="Times New Roman"/>
                          <a:ea typeface="Calibri"/>
                          <a:cs typeface="Times New Roman"/>
                        </a:rPr>
                        <a:t>Средний возраст</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659979">
                <a:tc>
                  <a:txBody>
                    <a:bodyPr/>
                    <a:lstStyle/>
                    <a:p>
                      <a:pPr>
                        <a:lnSpc>
                          <a:spcPct val="115000"/>
                        </a:lnSpc>
                        <a:spcAft>
                          <a:spcPts val="0"/>
                        </a:spcAft>
                      </a:pPr>
                      <a:r>
                        <a:rPr lang="ru-RU" sz="1400">
                          <a:latin typeface="Times New Roman"/>
                          <a:ea typeface="Calibri"/>
                          <a:cs typeface="Times New Roman"/>
                        </a:rPr>
                        <a:t>№</a:t>
                      </a:r>
                      <a:endParaRPr lang="ru-RU" sz="1100">
                        <a:latin typeface="Calibri"/>
                        <a:ea typeface="Calibri"/>
                        <a:cs typeface="Times New Roman"/>
                      </a:endParaRPr>
                    </a:p>
                    <a:p>
                      <a:pPr>
                        <a:lnSpc>
                          <a:spcPct val="115000"/>
                        </a:lnSpc>
                        <a:spcAft>
                          <a:spcPts val="0"/>
                        </a:spcAft>
                      </a:pPr>
                      <a:r>
                        <a:rPr lang="ru-RU" sz="1400">
                          <a:latin typeface="Times New Roman"/>
                          <a:ea typeface="Calibri"/>
                          <a:cs typeface="Times New Roman"/>
                        </a:rPr>
                        <a:t>п/п</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latin typeface="Times New Roman"/>
                          <a:ea typeface="Calibri"/>
                          <a:cs typeface="Times New Roman"/>
                        </a:rPr>
                        <a:t>Название</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60843">
                <a:tc>
                  <a:txBody>
                    <a:bodyPr/>
                    <a:lstStyle/>
                    <a:p>
                      <a:pPr>
                        <a:lnSpc>
                          <a:spcPct val="115000"/>
                        </a:lnSpc>
                        <a:spcAft>
                          <a:spcPts val="0"/>
                        </a:spcAft>
                      </a:pPr>
                      <a:r>
                        <a:rPr lang="ru-RU" sz="1400">
                          <a:latin typeface="Times New Roman"/>
                          <a:ea typeface="Calibri"/>
                          <a:cs typeface="Times New Roman"/>
                        </a:rPr>
                        <a:t>1</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latin typeface="Times New Roman"/>
                          <a:ea typeface="Times New Roman"/>
                          <a:cs typeface="Times New Roman"/>
                        </a:rPr>
                        <a:t>Логинова В.И., Бабаева Т.И., Ноткин Н.А. [и др.]Программа развития и воспитания детей в детском сад </a:t>
                      </a:r>
                      <a:r>
                        <a:rPr lang="ru-RU" sz="1400" b="1">
                          <a:latin typeface="Times New Roman"/>
                          <a:ea typeface="Times New Roman"/>
                          <a:cs typeface="Times New Roman"/>
                        </a:rPr>
                        <a:t> </a:t>
                      </a:r>
                      <a:r>
                        <a:rPr lang="ru-RU" sz="1400">
                          <a:latin typeface="Times New Roman"/>
                          <a:ea typeface="Times New Roman"/>
                          <a:cs typeface="Times New Roman"/>
                        </a:rPr>
                        <a:t> «Детство»;  СПб.: Детство-Пресс, 2007</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3209">
                <a:tc>
                  <a:txBody>
                    <a:bodyPr/>
                    <a:lstStyle/>
                    <a:p>
                      <a:pPr>
                        <a:lnSpc>
                          <a:spcPct val="115000"/>
                        </a:lnSpc>
                        <a:spcAft>
                          <a:spcPts val="0"/>
                        </a:spcAft>
                      </a:pPr>
                      <a:r>
                        <a:rPr lang="ru-RU" sz="1400">
                          <a:latin typeface="Times New Roman"/>
                          <a:ea typeface="Calibri"/>
                          <a:cs typeface="Times New Roman"/>
                        </a:rPr>
                        <a:t>2</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950"/>
                        </a:lnSpc>
                        <a:spcAft>
                          <a:spcPts val="0"/>
                        </a:spcAft>
                      </a:pPr>
                      <a:r>
                        <a:rPr lang="ru-RU" sz="1500">
                          <a:solidFill>
                            <a:srgbClr val="000000"/>
                          </a:solidFill>
                          <a:latin typeface="playfair_displayregular"/>
                          <a:ea typeface="Times New Roman"/>
                          <a:cs typeface="Times New Roman"/>
                        </a:rPr>
                        <a:t>Адашкявичене Э.Й. Спортивные упражнения в детском саду. М.: Просвещение, 1992</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1604">
                <a:tc>
                  <a:txBody>
                    <a:bodyPr/>
                    <a:lstStyle/>
                    <a:p>
                      <a:pPr>
                        <a:lnSpc>
                          <a:spcPct val="115000"/>
                        </a:lnSpc>
                        <a:spcAft>
                          <a:spcPts val="0"/>
                        </a:spcAft>
                      </a:pPr>
                      <a:r>
                        <a:rPr lang="ru-RU" sz="1400">
                          <a:latin typeface="Times New Roman"/>
                          <a:ea typeface="Calibri"/>
                          <a:cs typeface="Times New Roman"/>
                        </a:rPr>
                        <a:t>3</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950"/>
                        </a:lnSpc>
                        <a:spcAft>
                          <a:spcPts val="0"/>
                        </a:spcAft>
                      </a:pPr>
                      <a:r>
                        <a:rPr lang="ru-RU" sz="1500">
                          <a:solidFill>
                            <a:srgbClr val="000000"/>
                          </a:solidFill>
                          <a:latin typeface="playfair_displayregular"/>
                          <a:ea typeface="Times New Roman"/>
                          <a:cs typeface="Times New Roman"/>
                        </a:rPr>
                        <a:t>Антонов Ю.Е. «Здоровый дошкольник 21 века», М., 2000 г</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3209">
                <a:tc>
                  <a:txBody>
                    <a:bodyPr/>
                    <a:lstStyle/>
                    <a:p>
                      <a:pPr>
                        <a:lnSpc>
                          <a:spcPct val="115000"/>
                        </a:lnSpc>
                        <a:spcAft>
                          <a:spcPts val="0"/>
                        </a:spcAft>
                      </a:pPr>
                      <a:r>
                        <a:rPr lang="ru-RU" sz="1400">
                          <a:latin typeface="Times New Roman"/>
                          <a:ea typeface="Calibri"/>
                          <a:cs typeface="Times New Roman"/>
                        </a:rPr>
                        <a:t>4</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950"/>
                        </a:lnSpc>
                        <a:spcAft>
                          <a:spcPts val="0"/>
                        </a:spcAft>
                      </a:pPr>
                      <a:r>
                        <a:rPr lang="ru-RU" sz="1500">
                          <a:solidFill>
                            <a:srgbClr val="000000"/>
                          </a:solidFill>
                          <a:latin typeface="playfair_displayregular"/>
                          <a:ea typeface="Times New Roman"/>
                          <a:cs typeface="Times New Roman"/>
                        </a:rPr>
                        <a:t>Кенеман А.В., Осокина Т.И. Детские народные подвижные игры. М., 1995 г</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3209">
                <a:tc>
                  <a:txBody>
                    <a:bodyPr/>
                    <a:lstStyle/>
                    <a:p>
                      <a:pPr>
                        <a:lnSpc>
                          <a:spcPct val="115000"/>
                        </a:lnSpc>
                        <a:spcAft>
                          <a:spcPts val="0"/>
                        </a:spcAft>
                      </a:pPr>
                      <a:r>
                        <a:rPr lang="ru-RU" sz="1400">
                          <a:latin typeface="Times New Roman"/>
                          <a:ea typeface="Calibri"/>
                          <a:cs typeface="Times New Roman"/>
                        </a:rPr>
                        <a:t>5</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950"/>
                        </a:lnSpc>
                        <a:spcAft>
                          <a:spcPts val="0"/>
                        </a:spcAft>
                      </a:pPr>
                      <a:r>
                        <a:rPr lang="ru-RU" sz="1500" dirty="0">
                          <a:solidFill>
                            <a:srgbClr val="000000"/>
                          </a:solidFill>
                          <a:latin typeface="playfair_displayregular"/>
                          <a:ea typeface="Times New Roman"/>
                          <a:cs typeface="Times New Roman"/>
                        </a:rPr>
                        <a:t>Литвинова Т.И., Русские народные подвижные игры.  М., 1986г.</a:t>
                      </a:r>
                      <a:endParaRPr lang="ru-RU" sz="11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3" name="Содержимое 2"/>
          <p:cNvSpPr>
            <a:spLocks noGrp="1"/>
          </p:cNvSpPr>
          <p:nvPr>
            <p:ph idx="1"/>
          </p:nvPr>
        </p:nvSpPr>
        <p:spPr>
          <a:xfrm>
            <a:off x="457200" y="1285860"/>
            <a:ext cx="8229600" cy="4840303"/>
          </a:xfrm>
        </p:spPr>
        <p:txBody>
          <a:bodyPr/>
          <a:lstStyle/>
          <a:p>
            <a:pPr algn="just">
              <a:buNone/>
            </a:pPr>
            <a:r>
              <a:rPr lang="ru-RU" b="1" dirty="0" smtClean="0"/>
              <a:t>Цель паспортизации</a:t>
            </a:r>
            <a:r>
              <a:rPr lang="ru-RU" dirty="0" smtClean="0"/>
              <a:t> </a:t>
            </a:r>
            <a:r>
              <a:rPr lang="ru-RU" b="1" dirty="0" smtClean="0"/>
              <a:t>группы</a:t>
            </a:r>
            <a:r>
              <a:rPr lang="ru-RU" dirty="0" smtClean="0"/>
              <a:t> – регулирование создания и обогащения развивающей предметно-пространственной среды в соответствии с Федеральным государственным образовательным стандартом дошкольного образования </a:t>
            </a:r>
            <a:endParaRPr lang="ru-RU"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graphicFrame>
        <p:nvGraphicFramePr>
          <p:cNvPr id="4" name="Таблица 3"/>
          <p:cNvGraphicFramePr>
            <a:graphicFrameLocks noGrp="1"/>
          </p:cNvGraphicFramePr>
          <p:nvPr/>
        </p:nvGraphicFramePr>
        <p:xfrm>
          <a:off x="3066415" y="0"/>
          <a:ext cx="6077585" cy="2719509"/>
        </p:xfrm>
        <a:graphic>
          <a:graphicData uri="http://schemas.openxmlformats.org/drawingml/2006/table">
            <a:tbl>
              <a:tblPr/>
              <a:tblGrid>
                <a:gridCol w="699135"/>
                <a:gridCol w="5378450"/>
              </a:tblGrid>
              <a:tr h="361193">
                <a:tc gridSpan="2">
                  <a:txBody>
                    <a:bodyPr/>
                    <a:lstStyle/>
                    <a:p>
                      <a:pPr algn="ctr">
                        <a:lnSpc>
                          <a:spcPct val="115000"/>
                        </a:lnSpc>
                        <a:spcAft>
                          <a:spcPts val="0"/>
                        </a:spcAft>
                      </a:pPr>
                      <a:r>
                        <a:rPr lang="ru-RU" sz="1400" b="1" dirty="0">
                          <a:latin typeface="Times New Roman"/>
                          <a:ea typeface="Calibri"/>
                          <a:cs typeface="Times New Roman"/>
                        </a:rPr>
                        <a:t>Художественная литература для чтения</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361193">
                <a:tc gridSpan="2">
                  <a:txBody>
                    <a:bodyPr/>
                    <a:lstStyle/>
                    <a:p>
                      <a:pPr algn="ctr">
                        <a:lnSpc>
                          <a:spcPct val="115000"/>
                        </a:lnSpc>
                        <a:spcAft>
                          <a:spcPts val="0"/>
                        </a:spcAft>
                      </a:pPr>
                      <a:r>
                        <a:rPr lang="ru-RU" sz="1400" b="1">
                          <a:latin typeface="Times New Roman"/>
                          <a:ea typeface="Calibri"/>
                          <a:cs typeface="Times New Roman"/>
                        </a:rPr>
                        <a:t>Средний возраст</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942242">
                <a:tc>
                  <a:txBody>
                    <a:bodyPr/>
                    <a:lstStyle/>
                    <a:p>
                      <a:pPr>
                        <a:spcAft>
                          <a:spcPts val="0"/>
                        </a:spcAft>
                      </a:pPr>
                      <a:r>
                        <a:rPr lang="ru-RU" sz="1400">
                          <a:latin typeface="Times New Roman"/>
                          <a:cs typeface="Times New Roman"/>
                        </a:rPr>
                        <a:t>1</a:t>
                      </a:r>
                      <a:endParaRPr lang="ru-RU" sz="1100">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latin typeface="Times New Roman"/>
                          <a:cs typeface="Times New Roman"/>
                        </a:rPr>
                        <a:t>Логинова В.И., Бабаева Т.И., Ноткин Н.А. [и др.]Программа развития и воспитания детей в детском сад </a:t>
                      </a:r>
                      <a:r>
                        <a:rPr lang="ru-RU" sz="1400" b="1">
                          <a:latin typeface="Times New Roman"/>
                          <a:cs typeface="Times New Roman"/>
                        </a:rPr>
                        <a:t> </a:t>
                      </a:r>
                      <a:r>
                        <a:rPr lang="ru-RU" sz="1400">
                          <a:latin typeface="Times New Roman"/>
                          <a:cs typeface="Times New Roman"/>
                        </a:rPr>
                        <a:t> «Детство»;  СПб.: Детство-Пресс, 2007</a:t>
                      </a:r>
                      <a:endParaRPr lang="ru-RU" sz="1100">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8161">
                <a:tc>
                  <a:txBody>
                    <a:bodyPr/>
                    <a:lstStyle/>
                    <a:p>
                      <a:pPr>
                        <a:spcAft>
                          <a:spcPts val="0"/>
                        </a:spcAft>
                      </a:pPr>
                      <a:r>
                        <a:rPr lang="ru-RU" sz="1400">
                          <a:latin typeface="Times New Roman"/>
                          <a:cs typeface="Times New Roman"/>
                        </a:rPr>
                        <a:t>2</a:t>
                      </a:r>
                      <a:endParaRPr lang="ru-RU" sz="1100">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dirty="0" err="1">
                          <a:latin typeface="Times New Roman"/>
                          <a:cs typeface="Times New Roman"/>
                        </a:rPr>
                        <a:t>Гербова</a:t>
                      </a:r>
                      <a:r>
                        <a:rPr lang="ru-RU" sz="1400" dirty="0">
                          <a:latin typeface="Times New Roman"/>
                          <a:cs typeface="Times New Roman"/>
                        </a:rPr>
                        <a:t> В.В. Приобщение детей к художественной литературе. М. </a:t>
                      </a:r>
                      <a:r>
                        <a:rPr lang="ru-RU" sz="1400">
                          <a:latin typeface="Times New Roman"/>
                          <a:cs typeface="Times New Roman"/>
                        </a:rPr>
                        <a:t>Москва-Синтез, 2008 год</a:t>
                      </a:r>
                      <a:endParaRPr lang="ru-RU" sz="1100">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spcAft>
                          <a:spcPts val="0"/>
                        </a:spcAft>
                      </a:pPr>
                      <a:r>
                        <a:rPr lang="ru-RU" sz="1400">
                          <a:latin typeface="Times New Roman"/>
                          <a:cs typeface="Times New Roman"/>
                        </a:rPr>
                        <a:t>3</a:t>
                      </a:r>
                      <a:endParaRPr lang="ru-RU" sz="1100">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dirty="0">
                          <a:latin typeface="Times New Roman"/>
                          <a:cs typeface="Times New Roman"/>
                        </a:rPr>
                        <a:t>Акулова О.В. Гурович Л.М. Чтение художественной литературы. СПб. «Сфера». 2012</a:t>
                      </a:r>
                      <a:endParaRPr lang="ru-RU" sz="1100" dirty="0">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Таблица 4"/>
          <p:cNvGraphicFramePr>
            <a:graphicFrameLocks noGrp="1"/>
          </p:cNvGraphicFramePr>
          <p:nvPr/>
        </p:nvGraphicFramePr>
        <p:xfrm>
          <a:off x="142844" y="2695159"/>
          <a:ext cx="5786478" cy="4232529"/>
        </p:xfrm>
        <a:graphic>
          <a:graphicData uri="http://schemas.openxmlformats.org/drawingml/2006/table">
            <a:tbl>
              <a:tblPr/>
              <a:tblGrid>
                <a:gridCol w="5786478"/>
              </a:tblGrid>
              <a:tr h="175316">
                <a:tc>
                  <a:txBody>
                    <a:bodyPr/>
                    <a:lstStyle/>
                    <a:p>
                      <a:pPr algn="ctr">
                        <a:lnSpc>
                          <a:spcPct val="115000"/>
                        </a:lnSpc>
                        <a:spcAft>
                          <a:spcPts val="0"/>
                        </a:spcAft>
                      </a:pPr>
                      <a:r>
                        <a:rPr lang="ru-RU" sz="1050" b="1" dirty="0">
                          <a:latin typeface="Times New Roman"/>
                          <a:ea typeface="Calibri"/>
                          <a:cs typeface="Times New Roman"/>
                        </a:rPr>
                        <a:t>Песенки, потешки, </a:t>
                      </a:r>
                      <a:r>
                        <a:rPr lang="ru-RU" sz="1050" b="1" dirty="0" err="1">
                          <a:latin typeface="Times New Roman"/>
                          <a:ea typeface="Calibri"/>
                          <a:cs typeface="Times New Roman"/>
                        </a:rPr>
                        <a:t>заклички</a:t>
                      </a:r>
                      <a:r>
                        <a:rPr lang="ru-RU" sz="1050" b="1" dirty="0">
                          <a:latin typeface="Times New Roman"/>
                          <a:ea typeface="Calibri"/>
                          <a:cs typeface="Times New Roman"/>
                        </a:rPr>
                        <a:t>, считалки, скороговорки, загадки.</a:t>
                      </a:r>
                      <a:endParaRPr lang="ru-RU" sz="1050" dirty="0">
                        <a:latin typeface="Calibri"/>
                        <a:ea typeface="Calibri"/>
                        <a:cs typeface="Times New Roman"/>
                      </a:endParaRPr>
                    </a:p>
                  </a:txBody>
                  <a:tcPr marL="49387" marR="493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6579">
                <a:tc>
                  <a:txBody>
                    <a:bodyPr/>
                    <a:lstStyle/>
                    <a:p>
                      <a:pPr marL="342900" lvl="0" indent="-342900">
                        <a:lnSpc>
                          <a:spcPct val="115000"/>
                        </a:lnSpc>
                        <a:spcAft>
                          <a:spcPts val="0"/>
                        </a:spcAft>
                        <a:buFont typeface="+mj-lt"/>
                        <a:buAutoNum type="arabicPeriod"/>
                      </a:pPr>
                      <a:r>
                        <a:rPr lang="ru-RU" sz="1050" dirty="0">
                          <a:solidFill>
                            <a:schemeClr val="tx1"/>
                          </a:solidFill>
                          <a:latin typeface="Times New Roman"/>
                          <a:ea typeface="Calibri"/>
                          <a:cs typeface="Times New Roman"/>
                        </a:rPr>
                        <a:t> «Ножки, ножки, где вы были?..»,</a:t>
                      </a:r>
                      <a:endParaRPr lang="ru-RU" sz="1050" dirty="0">
                        <a:solidFill>
                          <a:schemeClr val="tx1"/>
                        </a:solidFill>
                        <a:latin typeface="Calibri"/>
                        <a:ea typeface="Calibri"/>
                        <a:cs typeface="Times New Roman"/>
                      </a:endParaRPr>
                    </a:p>
                    <a:p>
                      <a:pPr marL="342900" lvl="0" indent="-342900">
                        <a:lnSpc>
                          <a:spcPct val="115000"/>
                        </a:lnSpc>
                        <a:spcAft>
                          <a:spcPts val="0"/>
                        </a:spcAft>
                        <a:buFont typeface="+mj-lt"/>
                        <a:buAutoNum type="arabicPeriod"/>
                      </a:pPr>
                      <a:r>
                        <a:rPr lang="ru-RU" sz="1050" u="sng" dirty="0">
                          <a:solidFill>
                            <a:schemeClr val="tx1"/>
                          </a:solidFill>
                          <a:latin typeface="Times New Roman"/>
                          <a:ea typeface="Calibri"/>
                          <a:cs typeface="Times New Roman"/>
                          <a:hlinkClick r:id="rId3"/>
                        </a:rPr>
                        <a:t>«Зайчишка-трусишка...»,</a:t>
                      </a:r>
                      <a:endParaRPr lang="ru-RU" sz="1050" dirty="0">
                        <a:solidFill>
                          <a:schemeClr val="tx1"/>
                        </a:solidFill>
                        <a:latin typeface="Calibri"/>
                        <a:ea typeface="Calibri"/>
                        <a:cs typeface="Times New Roman"/>
                      </a:endParaRPr>
                    </a:p>
                    <a:p>
                      <a:pPr marL="342900" lvl="0" indent="-342900">
                        <a:lnSpc>
                          <a:spcPct val="115000"/>
                        </a:lnSpc>
                        <a:spcAft>
                          <a:spcPts val="0"/>
                        </a:spcAft>
                        <a:buFont typeface="+mj-lt"/>
                        <a:buAutoNum type="arabicPeriod"/>
                      </a:pPr>
                      <a:r>
                        <a:rPr lang="ru-RU" sz="1050" dirty="0">
                          <a:solidFill>
                            <a:schemeClr val="tx1"/>
                          </a:solidFill>
                          <a:latin typeface="Times New Roman"/>
                          <a:ea typeface="Calibri"/>
                          <a:cs typeface="Times New Roman"/>
                        </a:rPr>
                        <a:t>«</a:t>
                      </a:r>
                      <a:r>
                        <a:rPr lang="ru-RU" sz="1050" dirty="0" err="1">
                          <a:solidFill>
                            <a:schemeClr val="tx1"/>
                          </a:solidFill>
                          <a:latin typeface="Times New Roman"/>
                          <a:ea typeface="Calibri"/>
                          <a:cs typeface="Times New Roman"/>
                        </a:rPr>
                        <a:t>Барашеньки</a:t>
                      </a:r>
                      <a:r>
                        <a:rPr lang="ru-RU" sz="1050" dirty="0">
                          <a:solidFill>
                            <a:schemeClr val="tx1"/>
                          </a:solidFill>
                          <a:latin typeface="Times New Roman"/>
                          <a:ea typeface="Calibri"/>
                          <a:cs typeface="Times New Roman"/>
                        </a:rPr>
                        <a:t>...»,</a:t>
                      </a:r>
                      <a:endParaRPr lang="ru-RU" sz="1050" dirty="0">
                        <a:solidFill>
                          <a:schemeClr val="tx1"/>
                        </a:solidFill>
                        <a:latin typeface="Calibri"/>
                        <a:ea typeface="Calibri"/>
                        <a:cs typeface="Times New Roman"/>
                      </a:endParaRPr>
                    </a:p>
                    <a:p>
                      <a:pPr marL="342900" lvl="0" indent="-342900">
                        <a:lnSpc>
                          <a:spcPct val="115000"/>
                        </a:lnSpc>
                        <a:spcAft>
                          <a:spcPts val="0"/>
                        </a:spcAft>
                        <a:buFont typeface="+mj-lt"/>
                        <a:buAutoNum type="arabicPeriod"/>
                      </a:pPr>
                      <a:r>
                        <a:rPr lang="ru-RU" sz="1050" dirty="0">
                          <a:solidFill>
                            <a:schemeClr val="tx1"/>
                          </a:solidFill>
                          <a:latin typeface="Times New Roman"/>
                          <a:ea typeface="Calibri"/>
                          <a:cs typeface="Times New Roman"/>
                        </a:rPr>
                        <a:t> «Иди, весна, иди, красна».</a:t>
                      </a:r>
                      <a:endParaRPr lang="ru-RU" sz="1050" dirty="0">
                        <a:solidFill>
                          <a:schemeClr val="tx1"/>
                        </a:solidFill>
                        <a:latin typeface="Calibri"/>
                        <a:ea typeface="Calibri"/>
                        <a:cs typeface="Times New Roman"/>
                      </a:endParaRPr>
                    </a:p>
                    <a:p>
                      <a:pPr marL="342900" lvl="0" indent="-342900">
                        <a:lnSpc>
                          <a:spcPct val="115000"/>
                        </a:lnSpc>
                        <a:spcAft>
                          <a:spcPts val="0"/>
                        </a:spcAft>
                        <a:buFont typeface="+mj-lt"/>
                        <a:buAutoNum type="arabicPeriod"/>
                      </a:pPr>
                      <a:r>
                        <a:rPr lang="ru-RU" sz="1050" dirty="0">
                          <a:solidFill>
                            <a:schemeClr val="tx1"/>
                          </a:solidFill>
                          <a:latin typeface="Times New Roman"/>
                          <a:ea typeface="Calibri"/>
                          <a:cs typeface="Times New Roman"/>
                        </a:rPr>
                        <a:t>«Птичий двор»</a:t>
                      </a:r>
                      <a:endParaRPr lang="ru-RU" sz="1050" dirty="0">
                        <a:solidFill>
                          <a:schemeClr val="tx1"/>
                        </a:solidFill>
                        <a:latin typeface="Calibri"/>
                        <a:ea typeface="Calibri"/>
                        <a:cs typeface="Times New Roman"/>
                      </a:endParaRPr>
                    </a:p>
                  </a:txBody>
                  <a:tcPr marL="49387" marR="493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5316">
                <a:tc>
                  <a:txBody>
                    <a:bodyPr/>
                    <a:lstStyle/>
                    <a:p>
                      <a:pPr algn="ctr">
                        <a:lnSpc>
                          <a:spcPct val="115000"/>
                        </a:lnSpc>
                        <a:spcAft>
                          <a:spcPts val="0"/>
                        </a:spcAft>
                      </a:pPr>
                      <a:r>
                        <a:rPr lang="ru-RU" sz="1050" b="1" u="sng" dirty="0">
                          <a:solidFill>
                            <a:schemeClr val="tx1"/>
                          </a:solidFill>
                          <a:latin typeface="Times New Roman"/>
                          <a:ea typeface="Calibri"/>
                          <a:cs typeface="Times New Roman"/>
                          <a:hlinkClick r:id="rId4" tooltip="скачать"/>
                        </a:rPr>
                        <a:t>Русские народные сказки.</a:t>
                      </a:r>
                      <a:endParaRPr lang="ru-RU" sz="1050" dirty="0">
                        <a:solidFill>
                          <a:schemeClr val="tx1"/>
                        </a:solidFill>
                        <a:latin typeface="Calibri"/>
                        <a:ea typeface="Calibri"/>
                        <a:cs typeface="Times New Roman"/>
                      </a:endParaRPr>
                    </a:p>
                  </a:txBody>
                  <a:tcPr marL="49387" marR="493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51895">
                <a:tc>
                  <a:txBody>
                    <a:bodyPr/>
                    <a:lstStyle/>
                    <a:p>
                      <a:pPr marL="342900" lvl="0" indent="-342900">
                        <a:lnSpc>
                          <a:spcPct val="115000"/>
                        </a:lnSpc>
                        <a:spcAft>
                          <a:spcPts val="0"/>
                        </a:spcAft>
                        <a:buFont typeface="+mj-lt"/>
                        <a:buAutoNum type="arabicPeriod"/>
                      </a:pPr>
                      <a:r>
                        <a:rPr lang="ru-RU" sz="1050" u="sng" dirty="0">
                          <a:solidFill>
                            <a:schemeClr val="tx1"/>
                          </a:solidFill>
                          <a:latin typeface="Times New Roman"/>
                          <a:ea typeface="Calibri"/>
                          <a:cs typeface="Times New Roman"/>
                          <a:hlinkClick r:id="rId5"/>
                        </a:rPr>
                        <a:t>«Лисичка-сестричка и волк», обр. М. Булатова</a:t>
                      </a:r>
                      <a:r>
                        <a:rPr lang="ru-RU" sz="1050" dirty="0">
                          <a:solidFill>
                            <a:schemeClr val="tx1"/>
                          </a:solidFill>
                          <a:latin typeface="Times New Roman"/>
                          <a:ea typeface="Calibri"/>
                          <a:cs typeface="Times New Roman"/>
                        </a:rPr>
                        <a:t>;</a:t>
                      </a:r>
                      <a:endParaRPr lang="ru-RU" sz="1050" dirty="0">
                        <a:solidFill>
                          <a:schemeClr val="tx1"/>
                        </a:solidFill>
                        <a:latin typeface="Calibri"/>
                        <a:ea typeface="Calibri"/>
                        <a:cs typeface="Times New Roman"/>
                      </a:endParaRPr>
                    </a:p>
                    <a:p>
                      <a:pPr marL="342900" lvl="0" indent="-342900">
                        <a:lnSpc>
                          <a:spcPct val="115000"/>
                        </a:lnSpc>
                        <a:spcAft>
                          <a:spcPts val="0"/>
                        </a:spcAft>
                        <a:buFont typeface="+mj-lt"/>
                        <a:buAutoNum type="arabicPeriod"/>
                      </a:pPr>
                      <a:r>
                        <a:rPr lang="ru-RU" sz="1050" u="sng" dirty="0">
                          <a:solidFill>
                            <a:schemeClr val="tx1"/>
                          </a:solidFill>
                          <a:latin typeface="Times New Roman"/>
                          <a:ea typeface="Calibri"/>
                          <a:cs typeface="Times New Roman"/>
                          <a:hlinkClick r:id="rId6" tooltip="скачать"/>
                        </a:rPr>
                        <a:t>«Зимовье», обр. И. Соколова-Микитова</a:t>
                      </a:r>
                      <a:r>
                        <a:rPr lang="ru-RU" sz="1050" dirty="0">
                          <a:solidFill>
                            <a:schemeClr val="tx1"/>
                          </a:solidFill>
                          <a:latin typeface="Times New Roman"/>
                          <a:ea typeface="Calibri"/>
                          <a:cs typeface="Times New Roman"/>
                        </a:rPr>
                        <a:t>;</a:t>
                      </a:r>
                      <a:endParaRPr lang="ru-RU" sz="1050" dirty="0">
                        <a:solidFill>
                          <a:schemeClr val="tx1"/>
                        </a:solidFill>
                        <a:latin typeface="Calibri"/>
                        <a:ea typeface="Calibri"/>
                        <a:cs typeface="Times New Roman"/>
                      </a:endParaRPr>
                    </a:p>
                    <a:p>
                      <a:pPr marL="342900" lvl="0" indent="-342900">
                        <a:lnSpc>
                          <a:spcPct val="115000"/>
                        </a:lnSpc>
                        <a:spcAft>
                          <a:spcPts val="0"/>
                        </a:spcAft>
                        <a:buFont typeface="+mj-lt"/>
                        <a:buAutoNum type="arabicPeriod"/>
                      </a:pPr>
                      <a:r>
                        <a:rPr lang="ru-RU" sz="1050" u="sng" dirty="0">
                          <a:solidFill>
                            <a:schemeClr val="tx1"/>
                          </a:solidFill>
                          <a:latin typeface="Times New Roman"/>
                          <a:ea typeface="Calibri"/>
                          <a:cs typeface="Times New Roman"/>
                          <a:hlinkClick r:id="rId7" tooltip="скачать"/>
                        </a:rPr>
                        <a:t>«Привередница», обр. В. Даля;</a:t>
                      </a:r>
                      <a:endParaRPr lang="ru-RU" sz="1050" dirty="0">
                        <a:solidFill>
                          <a:schemeClr val="tx1"/>
                        </a:solidFill>
                        <a:latin typeface="Calibri"/>
                        <a:ea typeface="Calibri"/>
                        <a:cs typeface="Times New Roman"/>
                      </a:endParaRPr>
                    </a:p>
                    <a:p>
                      <a:pPr marL="342900" lvl="0" indent="-342900">
                        <a:lnSpc>
                          <a:spcPct val="115000"/>
                        </a:lnSpc>
                        <a:spcAft>
                          <a:spcPts val="0"/>
                        </a:spcAft>
                        <a:buFont typeface="+mj-lt"/>
                        <a:buAutoNum type="arabicPeriod"/>
                      </a:pPr>
                      <a:r>
                        <a:rPr lang="ru-RU" sz="1050" u="sng" dirty="0">
                          <a:solidFill>
                            <a:schemeClr val="tx1"/>
                          </a:solidFill>
                          <a:latin typeface="Times New Roman"/>
                          <a:ea typeface="Calibri"/>
                          <a:cs typeface="Times New Roman"/>
                          <a:hlinkClick r:id="rId8" tooltip="скачать"/>
                        </a:rPr>
                        <a:t>«Сестрица </a:t>
                      </a:r>
                      <a:r>
                        <a:rPr lang="ru-RU" sz="1050" u="sng" dirty="0" err="1">
                          <a:solidFill>
                            <a:schemeClr val="tx1"/>
                          </a:solidFill>
                          <a:latin typeface="Times New Roman"/>
                          <a:ea typeface="Calibri"/>
                          <a:cs typeface="Times New Roman"/>
                          <a:hlinkClick r:id="rId8" tooltip="скачать"/>
                        </a:rPr>
                        <a:t>Аленушка</a:t>
                      </a:r>
                      <a:r>
                        <a:rPr lang="ru-RU" sz="1050" u="sng" dirty="0">
                          <a:solidFill>
                            <a:schemeClr val="tx1"/>
                          </a:solidFill>
                          <a:latin typeface="Times New Roman"/>
                          <a:ea typeface="Calibri"/>
                          <a:cs typeface="Times New Roman"/>
                          <a:hlinkClick r:id="rId8" tooltip="скачать"/>
                        </a:rPr>
                        <a:t> и братец Иванушка», обр. A.Н. Толстого;</a:t>
                      </a:r>
                      <a:endParaRPr lang="ru-RU" sz="1050" dirty="0">
                        <a:solidFill>
                          <a:schemeClr val="tx1"/>
                        </a:solidFill>
                        <a:latin typeface="Calibri"/>
                        <a:ea typeface="Calibri"/>
                        <a:cs typeface="Times New Roman"/>
                      </a:endParaRPr>
                    </a:p>
                    <a:p>
                      <a:pPr marL="342900" lvl="0" indent="-342900">
                        <a:lnSpc>
                          <a:spcPct val="115000"/>
                        </a:lnSpc>
                        <a:spcAft>
                          <a:spcPts val="0"/>
                        </a:spcAft>
                        <a:buFont typeface="+mj-lt"/>
                        <a:buAutoNum type="arabicPeriod"/>
                      </a:pPr>
                      <a:r>
                        <a:rPr lang="ru-RU" sz="1050" dirty="0">
                          <a:solidFill>
                            <a:schemeClr val="tx1"/>
                          </a:solidFill>
                          <a:latin typeface="Times New Roman"/>
                          <a:ea typeface="Calibri"/>
                          <a:cs typeface="Times New Roman"/>
                        </a:rPr>
                        <a:t> «Лисичка со скалочкой», обр. М. Булатова;</a:t>
                      </a:r>
                      <a:endParaRPr lang="ru-RU" sz="1050" dirty="0">
                        <a:solidFill>
                          <a:schemeClr val="tx1"/>
                        </a:solidFill>
                        <a:latin typeface="Calibri"/>
                        <a:ea typeface="Calibri"/>
                        <a:cs typeface="Times New Roman"/>
                      </a:endParaRPr>
                    </a:p>
                    <a:p>
                      <a:pPr marL="342900" lvl="0" indent="-342900">
                        <a:lnSpc>
                          <a:spcPct val="115000"/>
                        </a:lnSpc>
                        <a:spcAft>
                          <a:spcPts val="0"/>
                        </a:spcAft>
                        <a:buFont typeface="+mj-lt"/>
                        <a:buAutoNum type="arabicPeriod"/>
                      </a:pPr>
                      <a:r>
                        <a:rPr lang="ru-RU" sz="1050" dirty="0">
                          <a:solidFill>
                            <a:schemeClr val="tx1"/>
                          </a:solidFill>
                          <a:latin typeface="Times New Roman"/>
                          <a:ea typeface="Calibri"/>
                          <a:cs typeface="Times New Roman"/>
                        </a:rPr>
                        <a:t>«</a:t>
                      </a:r>
                      <a:r>
                        <a:rPr lang="ru-RU" sz="1050" dirty="0" err="1">
                          <a:solidFill>
                            <a:schemeClr val="tx1"/>
                          </a:solidFill>
                          <a:latin typeface="Times New Roman"/>
                          <a:ea typeface="Calibri"/>
                          <a:cs typeface="Times New Roman"/>
                        </a:rPr>
                        <a:t>Жихарка</a:t>
                      </a:r>
                      <a:r>
                        <a:rPr lang="ru-RU" sz="1050" dirty="0">
                          <a:solidFill>
                            <a:schemeClr val="tx1"/>
                          </a:solidFill>
                          <a:latin typeface="Times New Roman"/>
                          <a:ea typeface="Calibri"/>
                          <a:cs typeface="Times New Roman"/>
                        </a:rPr>
                        <a:t>», обр. И. Карнауховой;</a:t>
                      </a:r>
                      <a:endParaRPr lang="ru-RU" sz="1050" dirty="0">
                        <a:solidFill>
                          <a:schemeClr val="tx1"/>
                        </a:solidFill>
                        <a:latin typeface="Calibri"/>
                        <a:ea typeface="Calibri"/>
                        <a:cs typeface="Times New Roman"/>
                      </a:endParaRPr>
                    </a:p>
                  </a:txBody>
                  <a:tcPr marL="49387" marR="493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5316">
                <a:tc>
                  <a:txBody>
                    <a:bodyPr/>
                    <a:lstStyle/>
                    <a:p>
                      <a:pPr algn="ctr">
                        <a:lnSpc>
                          <a:spcPct val="115000"/>
                        </a:lnSpc>
                        <a:spcAft>
                          <a:spcPts val="0"/>
                        </a:spcAft>
                      </a:pPr>
                      <a:r>
                        <a:rPr lang="ru-RU" sz="1050" b="1" dirty="0">
                          <a:latin typeface="Times New Roman"/>
                          <a:ea typeface="Calibri"/>
                          <a:cs typeface="Times New Roman"/>
                        </a:rPr>
                        <a:t>Фольклор народов мира</a:t>
                      </a:r>
                      <a:endParaRPr lang="ru-RU" sz="1050" dirty="0">
                        <a:latin typeface="Calibri"/>
                        <a:ea typeface="Calibri"/>
                        <a:cs typeface="Times New Roman"/>
                      </a:endParaRPr>
                    </a:p>
                  </a:txBody>
                  <a:tcPr marL="49387" marR="493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5316">
                <a:tc>
                  <a:txBody>
                    <a:bodyPr/>
                    <a:lstStyle/>
                    <a:p>
                      <a:pPr algn="ctr">
                        <a:lnSpc>
                          <a:spcPct val="115000"/>
                        </a:lnSpc>
                        <a:spcAft>
                          <a:spcPts val="0"/>
                        </a:spcAft>
                      </a:pPr>
                      <a:r>
                        <a:rPr lang="ru-RU" sz="1050" b="1" dirty="0">
                          <a:latin typeface="Times New Roman"/>
                          <a:ea typeface="Calibri"/>
                          <a:cs typeface="Times New Roman"/>
                        </a:rPr>
                        <a:t>Сказки.</a:t>
                      </a:r>
                      <a:endParaRPr lang="ru-RU" sz="1050" dirty="0">
                        <a:latin typeface="Calibri"/>
                        <a:ea typeface="Calibri"/>
                        <a:cs typeface="Times New Roman"/>
                      </a:endParaRPr>
                    </a:p>
                  </a:txBody>
                  <a:tcPr marL="49387" marR="493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02526">
                <a:tc>
                  <a:txBody>
                    <a:bodyPr/>
                    <a:lstStyle/>
                    <a:p>
                      <a:pPr marL="342900" lvl="0" indent="-342900">
                        <a:lnSpc>
                          <a:spcPct val="115000"/>
                        </a:lnSpc>
                        <a:spcAft>
                          <a:spcPts val="0"/>
                        </a:spcAft>
                        <a:buFont typeface="+mj-lt"/>
                        <a:buAutoNum type="arabicPeriod"/>
                      </a:pPr>
                      <a:r>
                        <a:rPr lang="ru-RU" sz="1050" dirty="0">
                          <a:solidFill>
                            <a:srgbClr val="000000"/>
                          </a:solidFill>
                          <a:latin typeface="Times New Roman"/>
                          <a:ea typeface="Calibri"/>
                          <a:cs typeface="Times New Roman"/>
                        </a:rPr>
                        <a:t>«Хитрая лиса», </a:t>
                      </a:r>
                      <a:r>
                        <a:rPr lang="ru-RU" sz="1050" dirty="0" err="1">
                          <a:solidFill>
                            <a:srgbClr val="000000"/>
                          </a:solidFill>
                          <a:latin typeface="Times New Roman"/>
                          <a:ea typeface="Calibri"/>
                          <a:cs typeface="Times New Roman"/>
                        </a:rPr>
                        <a:t>корякск</a:t>
                      </a:r>
                      <a:r>
                        <a:rPr lang="ru-RU" sz="1050" dirty="0">
                          <a:solidFill>
                            <a:srgbClr val="000000"/>
                          </a:solidFill>
                          <a:latin typeface="Times New Roman"/>
                          <a:ea typeface="Calibri"/>
                          <a:cs typeface="Times New Roman"/>
                        </a:rPr>
                        <a:t>., пер. Г. </a:t>
                      </a:r>
                      <a:r>
                        <a:rPr lang="ru-RU" sz="1050" dirty="0" err="1">
                          <a:solidFill>
                            <a:srgbClr val="000000"/>
                          </a:solidFill>
                          <a:latin typeface="Times New Roman"/>
                          <a:ea typeface="Calibri"/>
                          <a:cs typeface="Times New Roman"/>
                        </a:rPr>
                        <a:t>Меновщикова</a:t>
                      </a:r>
                      <a:r>
                        <a:rPr lang="ru-RU" sz="1050" dirty="0">
                          <a:solidFill>
                            <a:srgbClr val="000000"/>
                          </a:solidFill>
                          <a:latin typeface="Times New Roman"/>
                          <a:ea typeface="Calibri"/>
                          <a:cs typeface="Times New Roman"/>
                        </a:rPr>
                        <a:t>,</a:t>
                      </a:r>
                      <a:endParaRPr lang="ru-RU" sz="1050" dirty="0">
                        <a:latin typeface="Calibri"/>
                        <a:ea typeface="Calibri"/>
                        <a:cs typeface="Times New Roman"/>
                      </a:endParaRPr>
                    </a:p>
                    <a:p>
                      <a:pPr marL="342900" lvl="0" indent="-342900">
                        <a:lnSpc>
                          <a:spcPct val="115000"/>
                        </a:lnSpc>
                        <a:spcAft>
                          <a:spcPts val="0"/>
                        </a:spcAft>
                        <a:buFont typeface="+mj-lt"/>
                        <a:buAutoNum type="arabicPeriod"/>
                      </a:pPr>
                      <a:r>
                        <a:rPr lang="ru-RU" sz="1050" dirty="0">
                          <a:solidFill>
                            <a:srgbClr val="000000"/>
                          </a:solidFill>
                          <a:latin typeface="Times New Roman"/>
                          <a:ea typeface="Calibri"/>
                          <a:cs typeface="Times New Roman"/>
                        </a:rPr>
                        <a:t>«Пастушок с дудочкой», </a:t>
                      </a:r>
                      <a:r>
                        <a:rPr lang="ru-RU" sz="1050" dirty="0" err="1">
                          <a:solidFill>
                            <a:srgbClr val="000000"/>
                          </a:solidFill>
                          <a:latin typeface="Times New Roman"/>
                          <a:ea typeface="Calibri"/>
                          <a:cs typeface="Times New Roman"/>
                        </a:rPr>
                        <a:t>уйгурск</a:t>
                      </a:r>
                      <a:r>
                        <a:rPr lang="ru-RU" sz="1050" dirty="0">
                          <a:solidFill>
                            <a:srgbClr val="000000"/>
                          </a:solidFill>
                          <a:latin typeface="Times New Roman"/>
                          <a:ea typeface="Calibri"/>
                          <a:cs typeface="Times New Roman"/>
                        </a:rPr>
                        <a:t>., пер. Л. Кузьмина;</a:t>
                      </a:r>
                      <a:endParaRPr lang="ru-RU" sz="1050" dirty="0">
                        <a:latin typeface="Calibri"/>
                        <a:ea typeface="Calibri"/>
                        <a:cs typeface="Times New Roman"/>
                      </a:endParaRPr>
                    </a:p>
                    <a:p>
                      <a:pPr marL="342900" lvl="0" indent="-342900">
                        <a:lnSpc>
                          <a:spcPct val="115000"/>
                        </a:lnSpc>
                        <a:spcAft>
                          <a:spcPts val="0"/>
                        </a:spcAft>
                        <a:buFont typeface="+mj-lt"/>
                        <a:buAutoNum type="arabicPeriod"/>
                      </a:pPr>
                      <a:r>
                        <a:rPr lang="ru-RU" sz="1050" dirty="0">
                          <a:solidFill>
                            <a:srgbClr val="000000"/>
                          </a:solidFill>
                          <a:latin typeface="Times New Roman"/>
                          <a:ea typeface="Calibri"/>
                          <a:cs typeface="Times New Roman"/>
                        </a:rPr>
                        <a:t> «Травкин хвостик», </a:t>
                      </a:r>
                      <a:r>
                        <a:rPr lang="ru-RU" sz="1050" dirty="0" err="1">
                          <a:solidFill>
                            <a:srgbClr val="000000"/>
                          </a:solidFill>
                          <a:latin typeface="Times New Roman"/>
                          <a:ea typeface="Calibri"/>
                          <a:cs typeface="Times New Roman"/>
                        </a:rPr>
                        <a:t>эскимосск</a:t>
                      </a:r>
                      <a:r>
                        <a:rPr lang="ru-RU" sz="1050" dirty="0">
                          <a:solidFill>
                            <a:srgbClr val="000000"/>
                          </a:solidFill>
                          <a:latin typeface="Times New Roman"/>
                          <a:ea typeface="Calibri"/>
                          <a:cs typeface="Times New Roman"/>
                        </a:rPr>
                        <a:t>., обр. В. </a:t>
                      </a:r>
                      <a:r>
                        <a:rPr lang="ru-RU" sz="1050" dirty="0" err="1">
                          <a:solidFill>
                            <a:srgbClr val="000000"/>
                          </a:solidFill>
                          <a:latin typeface="Times New Roman"/>
                          <a:ea typeface="Calibri"/>
                          <a:cs typeface="Times New Roman"/>
                        </a:rPr>
                        <a:t>Глоцера</a:t>
                      </a:r>
                      <a:r>
                        <a:rPr lang="ru-RU" sz="1050" dirty="0">
                          <a:solidFill>
                            <a:srgbClr val="000000"/>
                          </a:solidFill>
                          <a:latin typeface="Times New Roman"/>
                          <a:ea typeface="Calibri"/>
                          <a:cs typeface="Times New Roman"/>
                        </a:rPr>
                        <a:t> и Г. Снегирева;</a:t>
                      </a:r>
                      <a:endParaRPr lang="ru-RU" sz="1050" dirty="0">
                        <a:latin typeface="Calibri"/>
                        <a:ea typeface="Calibri"/>
                        <a:cs typeface="Times New Roman"/>
                      </a:endParaRPr>
                    </a:p>
                    <a:p>
                      <a:pPr marL="342900" lvl="0" indent="-342900">
                        <a:lnSpc>
                          <a:spcPct val="115000"/>
                        </a:lnSpc>
                        <a:spcAft>
                          <a:spcPts val="0"/>
                        </a:spcAft>
                        <a:buFont typeface="+mj-lt"/>
                        <a:buAutoNum type="arabicPeriod"/>
                      </a:pPr>
                      <a:r>
                        <a:rPr lang="ru-RU" sz="1050" dirty="0">
                          <a:solidFill>
                            <a:srgbClr val="000000"/>
                          </a:solidFill>
                          <a:latin typeface="Times New Roman"/>
                          <a:ea typeface="Calibri"/>
                          <a:cs typeface="Times New Roman"/>
                        </a:rPr>
                        <a:t>«Как собака друга искала», </a:t>
                      </a:r>
                      <a:r>
                        <a:rPr lang="ru-RU" sz="1050" dirty="0" err="1">
                          <a:solidFill>
                            <a:srgbClr val="000000"/>
                          </a:solidFill>
                          <a:latin typeface="Times New Roman"/>
                          <a:ea typeface="Calibri"/>
                          <a:cs typeface="Times New Roman"/>
                        </a:rPr>
                        <a:t>мордов-ск</a:t>
                      </a:r>
                      <a:r>
                        <a:rPr lang="ru-RU" sz="1050" dirty="0">
                          <a:solidFill>
                            <a:srgbClr val="000000"/>
                          </a:solidFill>
                          <a:latin typeface="Times New Roman"/>
                          <a:ea typeface="Calibri"/>
                          <a:cs typeface="Times New Roman"/>
                        </a:rPr>
                        <a:t>., обр. С. Фетисова;</a:t>
                      </a:r>
                      <a:endParaRPr lang="ru-RU" sz="1050" dirty="0">
                        <a:latin typeface="Calibri"/>
                        <a:ea typeface="Calibri"/>
                        <a:cs typeface="Times New Roman"/>
                      </a:endParaRPr>
                    </a:p>
                    <a:p>
                      <a:pPr marL="342900" lvl="0" indent="-342900">
                        <a:lnSpc>
                          <a:spcPct val="115000"/>
                        </a:lnSpc>
                        <a:spcAft>
                          <a:spcPts val="0"/>
                        </a:spcAft>
                        <a:buFont typeface="+mj-lt"/>
                        <a:buAutoNum type="arabicPeriod"/>
                      </a:pPr>
                      <a:r>
                        <a:rPr lang="ru-RU" sz="1050" u="sng" dirty="0">
                          <a:solidFill>
                            <a:srgbClr val="000000"/>
                          </a:solidFill>
                          <a:latin typeface="Times New Roman"/>
                          <a:ea typeface="Calibri"/>
                          <a:cs typeface="Times New Roman"/>
                          <a:hlinkClick r:id="rId9" tooltip="к книге"/>
                        </a:rPr>
                        <a:t>«Три поросенка», англ., пер. С. Михалкова;</a:t>
                      </a:r>
                      <a:endParaRPr lang="ru-RU" sz="1050" dirty="0">
                        <a:latin typeface="Calibri"/>
                        <a:ea typeface="Calibri"/>
                        <a:cs typeface="Times New Roman"/>
                      </a:endParaRPr>
                    </a:p>
                    <a:p>
                      <a:pPr marL="342900" lvl="0" indent="-342900">
                        <a:lnSpc>
                          <a:spcPct val="115000"/>
                        </a:lnSpc>
                        <a:spcAft>
                          <a:spcPts val="0"/>
                        </a:spcAft>
                        <a:buFont typeface="+mj-lt"/>
                        <a:buAutoNum type="arabicPeriod"/>
                      </a:pPr>
                      <a:r>
                        <a:rPr lang="ru-RU" sz="1050" dirty="0">
                          <a:solidFill>
                            <a:srgbClr val="000000"/>
                          </a:solidFill>
                          <a:latin typeface="Times New Roman"/>
                          <a:ea typeface="Calibri"/>
                          <a:cs typeface="Times New Roman"/>
                        </a:rPr>
                        <a:t>«Заяц и еж», «</a:t>
                      </a:r>
                      <a:r>
                        <a:rPr lang="ru-RU" sz="1050" dirty="0" err="1">
                          <a:solidFill>
                            <a:srgbClr val="000000"/>
                          </a:solidFill>
                          <a:latin typeface="Times New Roman"/>
                          <a:ea typeface="Calibri"/>
                          <a:cs typeface="Times New Roman"/>
                        </a:rPr>
                        <a:t>Бременские</a:t>
                      </a:r>
                      <a:r>
                        <a:rPr lang="ru-RU" sz="1050" dirty="0">
                          <a:solidFill>
                            <a:srgbClr val="000000"/>
                          </a:solidFill>
                          <a:latin typeface="Times New Roman"/>
                          <a:ea typeface="Calibri"/>
                          <a:cs typeface="Times New Roman"/>
                        </a:rPr>
                        <a:t> музыканты», из сказок братьев Гримм, нем., пер. А. Введенского, под ред. С. Маршака;</a:t>
                      </a:r>
                      <a:endParaRPr lang="ru-RU" sz="1050" dirty="0">
                        <a:latin typeface="Calibri"/>
                        <a:ea typeface="Calibri"/>
                        <a:cs typeface="Times New Roman"/>
                      </a:endParaRPr>
                    </a:p>
                    <a:p>
                      <a:pPr marL="342900" lvl="0" indent="-342900">
                        <a:lnSpc>
                          <a:spcPct val="115000"/>
                        </a:lnSpc>
                        <a:spcAft>
                          <a:spcPts val="0"/>
                        </a:spcAft>
                        <a:buFont typeface="+mj-lt"/>
                        <a:buAutoNum type="arabicPeriod"/>
                      </a:pPr>
                      <a:r>
                        <a:rPr lang="ru-RU" sz="1050" dirty="0">
                          <a:solidFill>
                            <a:srgbClr val="000000"/>
                          </a:solidFill>
                          <a:latin typeface="Times New Roman"/>
                          <a:ea typeface="Calibri"/>
                          <a:cs typeface="Times New Roman"/>
                        </a:rPr>
                        <a:t>«Красная Шапочка», из сказок Ш. Перро, франц., пер. Т. </a:t>
                      </a:r>
                      <a:r>
                        <a:rPr lang="ru-RU" sz="1050" dirty="0" err="1">
                          <a:solidFill>
                            <a:srgbClr val="000000"/>
                          </a:solidFill>
                          <a:latin typeface="Times New Roman"/>
                          <a:ea typeface="Calibri"/>
                          <a:cs typeface="Times New Roman"/>
                        </a:rPr>
                        <a:t>Габбе</a:t>
                      </a:r>
                      <a:r>
                        <a:rPr lang="ru-RU" sz="1050" dirty="0">
                          <a:solidFill>
                            <a:srgbClr val="000000"/>
                          </a:solidFill>
                          <a:latin typeface="Times New Roman"/>
                          <a:ea typeface="Calibri"/>
                          <a:cs typeface="Times New Roman"/>
                        </a:rPr>
                        <a:t>;</a:t>
                      </a:r>
                      <a:endParaRPr lang="ru-RU" sz="1050" dirty="0">
                        <a:latin typeface="Calibri"/>
                        <a:ea typeface="Calibri"/>
                        <a:cs typeface="Times New Roman"/>
                      </a:endParaRPr>
                    </a:p>
                  </a:txBody>
                  <a:tcPr marL="49387" marR="493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4638"/>
            <a:ext cx="8229600" cy="5170586"/>
          </a:xfrm>
        </p:spPr>
        <p:txBody>
          <a:bodyPr>
            <a:noAutofit/>
          </a:bodyPr>
          <a:lstStyle/>
          <a:p>
            <a:pPr algn="l"/>
            <a:r>
              <a:rPr lang="ru-RU" sz="2400" b="1" u="sng" dirty="0" smtClean="0"/>
              <a:t> Основными задачами паспортизации являются</a:t>
            </a:r>
            <a:r>
              <a:rPr lang="ru-RU" sz="2400" b="1" dirty="0" smtClean="0"/>
              <a:t>:                                                 </a:t>
            </a:r>
            <a:br>
              <a:rPr lang="ru-RU" sz="2400" b="1" dirty="0" smtClean="0"/>
            </a:br>
            <a:r>
              <a:rPr lang="ru-RU" sz="2000" b="1" dirty="0" smtClean="0"/>
              <a:t>- обогащение и совершенствование развивающей предметно - пространственной среды с учётом возрастного развития воспитанников группы; </a:t>
            </a:r>
            <a:br>
              <a:rPr lang="ru-RU" sz="2000" b="1" dirty="0" smtClean="0"/>
            </a:br>
            <a:r>
              <a:rPr lang="ru-RU" sz="2000" b="1" dirty="0" smtClean="0"/>
              <a:t/>
            </a:r>
            <a:br>
              <a:rPr lang="ru-RU" sz="2000" b="1" dirty="0" smtClean="0"/>
            </a:br>
            <a:r>
              <a:rPr lang="ru-RU" sz="2000" b="1" dirty="0" smtClean="0"/>
              <a:t>- обеспечение вариативности развивающей предметно-пространственной среды по образовательным областям основной общеобразовательной программы дошкольного образования учреждения (социально - коммуникативное развитие, познавательное развитие, речевое развитие, художественно-эстетическое развитие, физическое развитие); </a:t>
            </a:r>
            <a:br>
              <a:rPr lang="ru-RU" sz="2000" b="1" dirty="0" smtClean="0"/>
            </a:br>
            <a:endParaRPr lang="ru-RU"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3" name="Прямоугольник 2"/>
          <p:cNvSpPr/>
          <p:nvPr/>
        </p:nvSpPr>
        <p:spPr>
          <a:xfrm>
            <a:off x="1857356" y="1214422"/>
            <a:ext cx="7072362" cy="4524315"/>
          </a:xfrm>
          <a:prstGeom prst="rect">
            <a:avLst/>
          </a:prstGeom>
        </p:spPr>
        <p:txBody>
          <a:bodyPr wrap="square">
            <a:spAutoFit/>
          </a:bodyPr>
          <a:lstStyle/>
          <a:p>
            <a:r>
              <a:rPr lang="ru-RU" b="1" dirty="0" smtClean="0"/>
              <a:t>Общие сведения: </a:t>
            </a:r>
            <a:r>
              <a:rPr lang="ru-RU" dirty="0" smtClean="0"/>
              <a:t>Группа ОН детей с 4-х до 5-х лет.</a:t>
            </a:r>
          </a:p>
          <a:p>
            <a:r>
              <a:rPr lang="ru-RU" dirty="0" smtClean="0"/>
              <a:t>Количество детей – 25 человека.</a:t>
            </a:r>
          </a:p>
          <a:p>
            <a:r>
              <a:rPr lang="ru-RU" dirty="0" smtClean="0"/>
              <a:t>Неполных семей –6 </a:t>
            </a:r>
          </a:p>
          <a:p>
            <a:r>
              <a:rPr lang="ru-RU" dirty="0" smtClean="0"/>
              <a:t>Многодетных семей-6</a:t>
            </a:r>
          </a:p>
          <a:p>
            <a:r>
              <a:rPr lang="ru-RU" dirty="0" smtClean="0"/>
              <a:t>Семей, находящихся в трудной жизненной ситуации -0</a:t>
            </a:r>
          </a:p>
          <a:p>
            <a:r>
              <a:rPr lang="ru-RU" dirty="0" smtClean="0"/>
              <a:t>Мальчиков -  13 , девочек - 12 ,</a:t>
            </a:r>
          </a:p>
          <a:p>
            <a:r>
              <a:rPr lang="ru-RU" b="1" dirty="0" smtClean="0"/>
              <a:t>Воспитатели: Артюхова Ольга Леонидовна.</a:t>
            </a:r>
            <a:endParaRPr lang="ru-RU" dirty="0" smtClean="0"/>
          </a:p>
          <a:p>
            <a:r>
              <a:rPr lang="ru-RU" b="1" dirty="0" smtClean="0"/>
              <a:t>Антонова Анна Владимировна</a:t>
            </a:r>
            <a:endParaRPr lang="ru-RU" dirty="0" smtClean="0"/>
          </a:p>
          <a:p>
            <a:r>
              <a:rPr lang="ru-RU" b="1" dirty="0" smtClean="0"/>
              <a:t>Младший воспитатель: Ациева Патимат Салимбековна</a:t>
            </a:r>
          </a:p>
          <a:p>
            <a:r>
              <a:rPr lang="ru-RU" b="1" dirty="0" smtClean="0"/>
              <a:t> </a:t>
            </a:r>
          </a:p>
          <a:p>
            <a:r>
              <a:rPr lang="ru-RU" b="1" dirty="0" smtClean="0"/>
              <a:t> Площадь группы «Гномики»</a:t>
            </a:r>
          </a:p>
          <a:p>
            <a:r>
              <a:rPr lang="ru-RU" b="1" dirty="0" smtClean="0"/>
              <a:t>Игровая – 61,9</a:t>
            </a:r>
          </a:p>
          <a:p>
            <a:r>
              <a:rPr lang="ru-RU" b="1" dirty="0" smtClean="0"/>
              <a:t>Спальня – 57,9</a:t>
            </a:r>
            <a:endParaRPr lang="ru-RU" dirty="0" smtClean="0"/>
          </a:p>
          <a:p>
            <a:r>
              <a:rPr lang="ru-RU" b="1" dirty="0" smtClean="0"/>
              <a:t>Раздевалка – 17.7</a:t>
            </a:r>
            <a:endParaRPr lang="ru-RU" dirty="0" smtClean="0"/>
          </a:p>
          <a:p>
            <a:r>
              <a:rPr lang="ru-RU" b="1" dirty="0"/>
              <a:t/>
            </a:r>
            <a:br>
              <a:rPr lang="ru-RU" b="1" dirty="0"/>
            </a:br>
            <a:endParaRPr lang="ru-RU" dirty="0"/>
          </a:p>
        </p:txBody>
      </p:sp>
    </p:spTree>
    <p:extLst>
      <p:ext uri="{BB962C8B-B14F-4D97-AF65-F5344CB8AC3E}">
        <p14:creationId xmlns="" xmlns:p14="http://schemas.microsoft.com/office/powerpoint/2010/main" val="2029717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1028" name="Rectangle 4"/>
          <p:cNvSpPr>
            <a:spLocks noChangeArrowheads="1"/>
          </p:cNvSpPr>
          <p:nvPr/>
        </p:nvSpPr>
        <p:spPr bwMode="auto">
          <a:xfrm>
            <a:off x="4429124" y="714356"/>
            <a:ext cx="1933575" cy="1766887"/>
          </a:xfrm>
          <a:prstGeom prst="rect">
            <a:avLst/>
          </a:prstGeom>
          <a:solidFill>
            <a:srgbClr val="C0504D"/>
          </a:solidFill>
          <a:ln w="38100">
            <a:solidFill>
              <a:srgbClr val="F2F2F2"/>
            </a:solidFill>
            <a:miter lim="800000"/>
            <a:headEnd/>
            <a:tailEnd/>
          </a:ln>
          <a:effectLst>
            <a:outerShdw dist="28398" dir="3806097" algn="ctr" rotWithShape="0">
              <a:srgbClr val="622423">
                <a:alpha val="50000"/>
              </a:srgbClr>
            </a:outerShdw>
          </a:effectLst>
        </p:spPr>
        <p:txBody>
          <a:bodyPr vert="horz" wrap="square" lIns="91440" tIns="45720" rIns="91440" bIns="45720" numCol="1" anchor="t" anchorCtr="0" compatLnSpc="1">
            <a:prstTxWarp prst="textNoShape">
              <a:avLst/>
            </a:prstTxWarp>
          </a:bodyPr>
          <a:lstStyle/>
          <a:p>
            <a:endParaRPr lang="ru-RU"/>
          </a:p>
        </p:txBody>
      </p:sp>
      <p:sp>
        <p:nvSpPr>
          <p:cNvPr id="1029" name="Rectangle 5"/>
          <p:cNvSpPr>
            <a:spLocks noChangeArrowheads="1"/>
          </p:cNvSpPr>
          <p:nvPr/>
        </p:nvSpPr>
        <p:spPr bwMode="auto">
          <a:xfrm>
            <a:off x="2571736" y="1571612"/>
            <a:ext cx="1847850" cy="2543175"/>
          </a:xfrm>
          <a:prstGeom prst="rect">
            <a:avLst/>
          </a:prstGeom>
          <a:solidFill>
            <a:srgbClr val="4F81BD"/>
          </a:solidFill>
          <a:ln w="38100">
            <a:solidFill>
              <a:srgbClr val="F2F2F2"/>
            </a:solidFill>
            <a:miter lim="800000"/>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endParaRPr lang="ru-RU"/>
          </a:p>
        </p:txBody>
      </p:sp>
      <p:sp>
        <p:nvSpPr>
          <p:cNvPr id="1030" name="Rectangle 6"/>
          <p:cNvSpPr>
            <a:spLocks noChangeArrowheads="1"/>
          </p:cNvSpPr>
          <p:nvPr/>
        </p:nvSpPr>
        <p:spPr bwMode="auto">
          <a:xfrm>
            <a:off x="4429124" y="2500306"/>
            <a:ext cx="1876425" cy="3228975"/>
          </a:xfrm>
          <a:prstGeom prst="rect">
            <a:avLst/>
          </a:prstGeom>
          <a:solidFill>
            <a:srgbClr val="9BBB59"/>
          </a:solidFill>
          <a:ln w="38100">
            <a:solidFill>
              <a:srgbClr val="F2F2F2"/>
            </a:solidFill>
            <a:miter lim="800000"/>
            <a:headEnd/>
            <a:tailEnd/>
          </a:ln>
          <a:effectLst>
            <a:outerShdw dist="28398" dir="3806097" algn="ctr" rotWithShape="0">
              <a:srgbClr val="4E6128">
                <a:alpha val="50000"/>
              </a:srgbClr>
            </a:outerShdw>
          </a:effectLst>
        </p:spPr>
        <p:txBody>
          <a:bodyPr vert="horz" wrap="square" lIns="91440" tIns="45720" rIns="91440" bIns="45720" numCol="1" anchor="t" anchorCtr="0" compatLnSpc="1">
            <a:prstTxWarp prst="textNoShape">
              <a:avLst/>
            </a:prstTxWarp>
          </a:bodyPr>
          <a:lstStyle/>
          <a:p>
            <a:endParaRPr lang="ru-RU"/>
          </a:p>
        </p:txBody>
      </p:sp>
      <p:sp>
        <p:nvSpPr>
          <p:cNvPr id="1031" name="Rectangle 7"/>
          <p:cNvSpPr>
            <a:spLocks noChangeArrowheads="1"/>
          </p:cNvSpPr>
          <p:nvPr/>
        </p:nvSpPr>
        <p:spPr bwMode="auto">
          <a:xfrm>
            <a:off x="2500298" y="4143380"/>
            <a:ext cx="1952625" cy="1657350"/>
          </a:xfrm>
          <a:prstGeom prst="rect">
            <a:avLst/>
          </a:prstGeom>
          <a:solidFill>
            <a:srgbClr val="8064A2"/>
          </a:solidFill>
          <a:ln w="38100">
            <a:solidFill>
              <a:srgbClr val="F2F2F2"/>
            </a:solidFill>
            <a:miter lim="800000"/>
            <a:headEnd/>
            <a:tailEnd/>
          </a:ln>
          <a:effectLst>
            <a:outerShdw dist="28398" dir="3806097" algn="ctr" rotWithShape="0">
              <a:srgbClr val="3F3151">
                <a:alpha val="50000"/>
              </a:srgbClr>
            </a:outerShdw>
          </a:effectLst>
        </p:spPr>
        <p:txBody>
          <a:bodyPr vert="horz" wrap="square" lIns="91440" tIns="45720" rIns="91440" bIns="45720" numCol="1" anchor="t" anchorCtr="0" compatLnSpc="1">
            <a:prstTxWarp prst="textNoShape">
              <a:avLst/>
            </a:prstTxWarp>
          </a:bodyPr>
          <a:lstStyle/>
          <a:p>
            <a:endParaRPr lang="ru-RU"/>
          </a:p>
        </p:txBody>
      </p:sp>
      <p:sp>
        <p:nvSpPr>
          <p:cNvPr id="1032" name="AutoShape 8"/>
          <p:cNvSpPr>
            <a:spLocks noChangeArrowheads="1"/>
          </p:cNvSpPr>
          <p:nvPr/>
        </p:nvSpPr>
        <p:spPr bwMode="auto">
          <a:xfrm>
            <a:off x="5000628" y="3929066"/>
            <a:ext cx="762000" cy="1528762"/>
          </a:xfrm>
          <a:prstGeom prst="roundRect">
            <a:avLst>
              <a:gd name="adj" fmla="val 16667"/>
            </a:avLst>
          </a:prstGeom>
          <a:gradFill rotWithShape="0">
            <a:gsLst>
              <a:gs pos="0">
                <a:srgbClr val="FABF8F"/>
              </a:gs>
              <a:gs pos="50000">
                <a:srgbClr val="F79646"/>
              </a:gs>
              <a:gs pos="100000">
                <a:srgbClr val="FABF8F"/>
              </a:gs>
            </a:gsLst>
            <a:lin ang="5400000" scaled="1"/>
          </a:gradFill>
          <a:ln w="12700">
            <a:solidFill>
              <a:srgbClr val="F79646"/>
            </a:solidFill>
            <a:round/>
            <a:headEnd/>
            <a:tailEnd/>
          </a:ln>
          <a:effectLst>
            <a:outerShdw dist="28398" dir="3806097" algn="ctr" rotWithShape="0">
              <a:srgbClr val="974706"/>
            </a:outerShdw>
          </a:effectLst>
        </p:spPr>
        <p:txBody>
          <a:bodyPr vert="horz" wrap="square" lIns="91440" tIns="45720" rIns="91440" bIns="45720" numCol="1" anchor="t" anchorCtr="0" compatLnSpc="1">
            <a:prstTxWarp prst="textNoShape">
              <a:avLst/>
            </a:prstTxWarp>
          </a:bodyPr>
          <a:lstStyle/>
          <a:p>
            <a:endParaRPr lang="ru-RU"/>
          </a:p>
        </p:txBody>
      </p:sp>
      <p:sp>
        <p:nvSpPr>
          <p:cNvPr id="1033" name="AutoShape 9"/>
          <p:cNvSpPr>
            <a:spLocks noChangeArrowheads="1"/>
          </p:cNvSpPr>
          <p:nvPr/>
        </p:nvSpPr>
        <p:spPr bwMode="auto">
          <a:xfrm>
            <a:off x="3214678" y="2071678"/>
            <a:ext cx="762000" cy="1528762"/>
          </a:xfrm>
          <a:prstGeom prst="roundRect">
            <a:avLst>
              <a:gd name="adj" fmla="val 16667"/>
            </a:avLst>
          </a:prstGeom>
          <a:gradFill rotWithShape="0">
            <a:gsLst>
              <a:gs pos="0">
                <a:srgbClr val="FABF8F"/>
              </a:gs>
              <a:gs pos="50000">
                <a:srgbClr val="F79646"/>
              </a:gs>
              <a:gs pos="100000">
                <a:srgbClr val="FABF8F"/>
              </a:gs>
            </a:gsLst>
            <a:lin ang="5400000" scaled="1"/>
          </a:gradFill>
          <a:ln w="12700">
            <a:solidFill>
              <a:srgbClr val="F79646"/>
            </a:solidFill>
            <a:round/>
            <a:headEnd/>
            <a:tailEnd/>
          </a:ln>
          <a:effectLst>
            <a:outerShdw dist="28398" dir="3806097" algn="ctr" rotWithShape="0">
              <a:srgbClr val="974706"/>
            </a:outerShdw>
          </a:effectLst>
        </p:spPr>
        <p:txBody>
          <a:bodyPr vert="horz" wrap="square" lIns="91440" tIns="45720" rIns="91440" bIns="45720" numCol="1" anchor="t" anchorCtr="0" compatLnSpc="1">
            <a:prstTxWarp prst="textNoShape">
              <a:avLst/>
            </a:prstTxWarp>
          </a:bodyPr>
          <a:lstStyle/>
          <a:p>
            <a:endParaRPr lang="ru-RU"/>
          </a:p>
        </p:txBody>
      </p:sp>
      <p:sp>
        <p:nvSpPr>
          <p:cNvPr id="1034" name="Rectangle 10"/>
          <p:cNvSpPr>
            <a:spLocks noChangeArrowheads="1"/>
          </p:cNvSpPr>
          <p:nvPr/>
        </p:nvSpPr>
        <p:spPr bwMode="auto">
          <a:xfrm>
            <a:off x="3214678" y="4929198"/>
            <a:ext cx="1133475" cy="90487"/>
          </a:xfrm>
          <a:prstGeom prst="rect">
            <a:avLst/>
          </a:prstGeom>
          <a:solidFill>
            <a:srgbClr val="000000"/>
          </a:solidFill>
          <a:ln w="38100">
            <a:solidFill>
              <a:srgbClr val="F2F2F2"/>
            </a:solidFill>
            <a:miter lim="800000"/>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endParaRPr lang="ru-RU"/>
          </a:p>
        </p:txBody>
      </p:sp>
      <p:sp>
        <p:nvSpPr>
          <p:cNvPr id="1035" name="Rectangle 11"/>
          <p:cNvSpPr>
            <a:spLocks noChangeArrowheads="1"/>
          </p:cNvSpPr>
          <p:nvPr/>
        </p:nvSpPr>
        <p:spPr bwMode="auto">
          <a:xfrm>
            <a:off x="4429124" y="4071942"/>
            <a:ext cx="352425" cy="1257300"/>
          </a:xfrm>
          <a:prstGeom prst="rect">
            <a:avLst/>
          </a:prstGeom>
          <a:solidFill>
            <a:srgbClr val="C0504D"/>
          </a:solidFill>
          <a:ln w="38100">
            <a:solidFill>
              <a:srgbClr val="F2F2F2"/>
            </a:solidFill>
            <a:miter lim="800000"/>
            <a:headEnd/>
            <a:tailEnd/>
          </a:ln>
          <a:effectLst>
            <a:outerShdw dist="28398" dir="3806097" algn="ctr" rotWithShape="0">
              <a:srgbClr val="622423">
                <a:alpha val="50000"/>
              </a:srgbClr>
            </a:outerShdw>
          </a:effectLst>
        </p:spPr>
        <p:txBody>
          <a:bodyPr vert="horz" wrap="square" lIns="91440" tIns="45720" rIns="91440" bIns="45720" numCol="1" anchor="t" anchorCtr="0" compatLnSpc="1">
            <a:prstTxWarp prst="textNoShape">
              <a:avLst/>
            </a:prstTxWarp>
          </a:bodyPr>
          <a:lstStyle/>
          <a:p>
            <a:endParaRPr lang="ru-RU"/>
          </a:p>
        </p:txBody>
      </p:sp>
      <p:sp>
        <p:nvSpPr>
          <p:cNvPr id="1036" name="AutoShape 12"/>
          <p:cNvSpPr>
            <a:spLocks noChangeArrowheads="1"/>
          </p:cNvSpPr>
          <p:nvPr/>
        </p:nvSpPr>
        <p:spPr bwMode="auto">
          <a:xfrm>
            <a:off x="5286380" y="2857496"/>
            <a:ext cx="233362" cy="130175"/>
          </a:xfrm>
          <a:prstGeom prst="roundRect">
            <a:avLst>
              <a:gd name="adj" fmla="val 16667"/>
            </a:avLst>
          </a:prstGeom>
          <a:solidFill>
            <a:srgbClr val="8064A2"/>
          </a:solidFill>
          <a:ln w="38100">
            <a:solidFill>
              <a:srgbClr val="F2F2F2"/>
            </a:solidFill>
            <a:round/>
            <a:headEnd/>
            <a:tailEnd/>
          </a:ln>
          <a:effectLst>
            <a:outerShdw dist="28398" dir="3806097" algn="ctr" rotWithShape="0">
              <a:srgbClr val="3F3151">
                <a:alpha val="50000"/>
              </a:srgbClr>
            </a:outerShdw>
          </a:effectLst>
        </p:spPr>
        <p:txBody>
          <a:bodyPr vert="horz" wrap="square" lIns="91440" tIns="45720" rIns="91440" bIns="45720" numCol="1" anchor="t" anchorCtr="0" compatLnSpc="1">
            <a:prstTxWarp prst="textNoShape">
              <a:avLst/>
            </a:prstTxWarp>
          </a:bodyPr>
          <a:lstStyle/>
          <a:p>
            <a:endParaRPr lang="ru-RU"/>
          </a:p>
        </p:txBody>
      </p:sp>
      <p:sp>
        <p:nvSpPr>
          <p:cNvPr id="1037" name="AutoShape 13"/>
          <p:cNvSpPr>
            <a:spLocks noChangeArrowheads="1"/>
          </p:cNvSpPr>
          <p:nvPr/>
        </p:nvSpPr>
        <p:spPr bwMode="auto">
          <a:xfrm>
            <a:off x="5572132" y="3143248"/>
            <a:ext cx="233362" cy="130175"/>
          </a:xfrm>
          <a:prstGeom prst="roundRect">
            <a:avLst>
              <a:gd name="adj" fmla="val 16667"/>
            </a:avLst>
          </a:prstGeom>
          <a:solidFill>
            <a:srgbClr val="8064A2"/>
          </a:solidFill>
          <a:ln w="38100">
            <a:solidFill>
              <a:srgbClr val="F2F2F2"/>
            </a:solidFill>
            <a:round/>
            <a:headEnd/>
            <a:tailEnd/>
          </a:ln>
          <a:effectLst>
            <a:outerShdw dist="28398" dir="3806097" algn="ctr" rotWithShape="0">
              <a:srgbClr val="3F3151">
                <a:alpha val="50000"/>
              </a:srgbClr>
            </a:outerShdw>
          </a:effectLst>
        </p:spPr>
        <p:txBody>
          <a:bodyPr vert="horz" wrap="square" lIns="91440" tIns="45720" rIns="91440" bIns="45720" numCol="1" anchor="t" anchorCtr="0" compatLnSpc="1">
            <a:prstTxWarp prst="textNoShape">
              <a:avLst/>
            </a:prstTxWarp>
          </a:bodyPr>
          <a:lstStyle/>
          <a:p>
            <a:endParaRPr lang="ru-RU"/>
          </a:p>
        </p:txBody>
      </p:sp>
      <p:sp>
        <p:nvSpPr>
          <p:cNvPr id="1038" name="AutoShape 14"/>
          <p:cNvSpPr>
            <a:spLocks noChangeArrowheads="1"/>
          </p:cNvSpPr>
          <p:nvPr/>
        </p:nvSpPr>
        <p:spPr bwMode="auto">
          <a:xfrm>
            <a:off x="4929190" y="3143248"/>
            <a:ext cx="233362" cy="130175"/>
          </a:xfrm>
          <a:prstGeom prst="roundRect">
            <a:avLst>
              <a:gd name="adj" fmla="val 16667"/>
            </a:avLst>
          </a:prstGeom>
          <a:solidFill>
            <a:srgbClr val="8064A2"/>
          </a:solidFill>
          <a:ln w="38100">
            <a:solidFill>
              <a:srgbClr val="F2F2F2"/>
            </a:solidFill>
            <a:round/>
            <a:headEnd/>
            <a:tailEnd/>
          </a:ln>
          <a:effectLst>
            <a:outerShdw dist="28398" dir="3806097" algn="ctr" rotWithShape="0">
              <a:srgbClr val="3F3151">
                <a:alpha val="50000"/>
              </a:srgbClr>
            </a:outerShdw>
          </a:effectLst>
        </p:spPr>
        <p:txBody>
          <a:bodyPr vert="horz" wrap="square" lIns="91440" tIns="45720" rIns="91440" bIns="45720" numCol="1" anchor="t" anchorCtr="0" compatLnSpc="1">
            <a:prstTxWarp prst="textNoShape">
              <a:avLst/>
            </a:prstTxWarp>
          </a:bodyPr>
          <a:lstStyle/>
          <a:p>
            <a:endParaRPr lang="ru-RU"/>
          </a:p>
        </p:txBody>
      </p:sp>
      <p:sp>
        <p:nvSpPr>
          <p:cNvPr id="1039" name="AutoShape 15"/>
          <p:cNvSpPr>
            <a:spLocks noChangeArrowheads="1"/>
          </p:cNvSpPr>
          <p:nvPr/>
        </p:nvSpPr>
        <p:spPr bwMode="auto">
          <a:xfrm>
            <a:off x="5286380" y="3286124"/>
            <a:ext cx="233362" cy="130175"/>
          </a:xfrm>
          <a:prstGeom prst="roundRect">
            <a:avLst>
              <a:gd name="adj" fmla="val 16667"/>
            </a:avLst>
          </a:prstGeom>
          <a:solidFill>
            <a:srgbClr val="8064A2"/>
          </a:solidFill>
          <a:ln w="38100">
            <a:solidFill>
              <a:srgbClr val="F2F2F2"/>
            </a:solidFill>
            <a:round/>
            <a:headEnd/>
            <a:tailEnd/>
          </a:ln>
          <a:effectLst>
            <a:outerShdw dist="28398" dir="3806097" algn="ctr" rotWithShape="0">
              <a:srgbClr val="3F3151">
                <a:alpha val="50000"/>
              </a:srgbClr>
            </a:outerShdw>
          </a:effectLst>
        </p:spPr>
        <p:txBody>
          <a:bodyPr vert="horz" wrap="square" lIns="91440" tIns="45720" rIns="91440" bIns="45720" numCol="1" anchor="t" anchorCtr="0" compatLnSpc="1">
            <a:prstTxWarp prst="textNoShape">
              <a:avLst/>
            </a:prstTxWarp>
          </a:bodyPr>
          <a:lstStyle/>
          <a:p>
            <a:endParaRPr lang="ru-RU"/>
          </a:p>
        </p:txBody>
      </p:sp>
      <p:sp>
        <p:nvSpPr>
          <p:cNvPr id="1040" name="AutoShape 16"/>
          <p:cNvSpPr>
            <a:spLocks noChangeArrowheads="1"/>
          </p:cNvSpPr>
          <p:nvPr/>
        </p:nvSpPr>
        <p:spPr bwMode="auto">
          <a:xfrm>
            <a:off x="5643570" y="3500438"/>
            <a:ext cx="233362" cy="130175"/>
          </a:xfrm>
          <a:prstGeom prst="roundRect">
            <a:avLst>
              <a:gd name="adj" fmla="val 16667"/>
            </a:avLst>
          </a:prstGeom>
          <a:solidFill>
            <a:srgbClr val="8064A2"/>
          </a:solidFill>
          <a:ln w="38100">
            <a:solidFill>
              <a:srgbClr val="F2F2F2"/>
            </a:solidFill>
            <a:round/>
            <a:headEnd/>
            <a:tailEnd/>
          </a:ln>
          <a:effectLst>
            <a:outerShdw dist="28398" dir="3806097" algn="ctr" rotWithShape="0">
              <a:srgbClr val="3F3151">
                <a:alpha val="50000"/>
              </a:srgbClr>
            </a:outerShdw>
          </a:effectLst>
        </p:spPr>
        <p:txBody>
          <a:bodyPr vert="horz" wrap="square" lIns="91440" tIns="45720" rIns="91440" bIns="45720" numCol="1" anchor="t" anchorCtr="0" compatLnSpc="1">
            <a:prstTxWarp prst="textNoShape">
              <a:avLst/>
            </a:prstTxWarp>
          </a:bodyPr>
          <a:lstStyle/>
          <a:p>
            <a:endParaRPr lang="ru-RU"/>
          </a:p>
        </p:txBody>
      </p:sp>
      <p:sp>
        <p:nvSpPr>
          <p:cNvPr id="1041" name="AutoShape 17"/>
          <p:cNvSpPr>
            <a:spLocks noChangeArrowheads="1"/>
          </p:cNvSpPr>
          <p:nvPr/>
        </p:nvSpPr>
        <p:spPr bwMode="auto">
          <a:xfrm>
            <a:off x="4929190" y="3500438"/>
            <a:ext cx="233362" cy="130175"/>
          </a:xfrm>
          <a:prstGeom prst="roundRect">
            <a:avLst>
              <a:gd name="adj" fmla="val 16667"/>
            </a:avLst>
          </a:prstGeom>
          <a:solidFill>
            <a:srgbClr val="8064A2"/>
          </a:solidFill>
          <a:ln w="38100">
            <a:solidFill>
              <a:srgbClr val="F2F2F2"/>
            </a:solidFill>
            <a:round/>
            <a:headEnd/>
            <a:tailEnd/>
          </a:ln>
          <a:effectLst>
            <a:outerShdw dist="28398" dir="3806097" algn="ctr" rotWithShape="0">
              <a:srgbClr val="3F3151">
                <a:alpha val="50000"/>
              </a:srgbClr>
            </a:outerShdw>
          </a:effectLst>
        </p:spPr>
        <p:txBody>
          <a:bodyPr vert="horz" wrap="square" lIns="91440" tIns="45720" rIns="91440" bIns="45720" numCol="1" anchor="t" anchorCtr="0" compatLnSpc="1">
            <a:prstTxWarp prst="textNoShape">
              <a:avLst/>
            </a:prstTxWarp>
          </a:bodyPr>
          <a:lstStyle/>
          <a:p>
            <a:endParaRPr lang="ru-RU"/>
          </a:p>
        </p:txBody>
      </p:sp>
      <p:sp>
        <p:nvSpPr>
          <p:cNvPr id="1042" name="AutoShape 18"/>
          <p:cNvSpPr>
            <a:spLocks noChangeArrowheads="1"/>
          </p:cNvSpPr>
          <p:nvPr/>
        </p:nvSpPr>
        <p:spPr bwMode="auto">
          <a:xfrm>
            <a:off x="4500562" y="2714620"/>
            <a:ext cx="266700" cy="231775"/>
          </a:xfrm>
          <a:prstGeom prst="roundRect">
            <a:avLst>
              <a:gd name="adj" fmla="val 16667"/>
            </a:avLst>
          </a:prstGeom>
          <a:gradFill rotWithShape="0">
            <a:gsLst>
              <a:gs pos="0">
                <a:srgbClr val="FABF8F"/>
              </a:gs>
              <a:gs pos="50000">
                <a:srgbClr val="F79646"/>
              </a:gs>
              <a:gs pos="100000">
                <a:srgbClr val="FABF8F"/>
              </a:gs>
            </a:gsLst>
            <a:lin ang="5400000" scaled="1"/>
          </a:gradFill>
          <a:ln w="12700">
            <a:solidFill>
              <a:srgbClr val="F79646"/>
            </a:solidFill>
            <a:round/>
            <a:headEnd/>
            <a:tailEnd/>
          </a:ln>
          <a:effectLst>
            <a:outerShdw dist="28398" dir="3806097" algn="ctr" rotWithShape="0">
              <a:srgbClr val="974706"/>
            </a:outerShdw>
          </a:effectLst>
        </p:spPr>
        <p:txBody>
          <a:bodyPr vert="horz" wrap="square" lIns="91440" tIns="45720" rIns="91440" bIns="45720" numCol="1" anchor="t" anchorCtr="0" compatLnSpc="1">
            <a:prstTxWarp prst="textNoShape">
              <a:avLst/>
            </a:prstTxWarp>
          </a:bodyPr>
          <a:lstStyle/>
          <a:p>
            <a:endParaRPr lang="ru-RU"/>
          </a:p>
        </p:txBody>
      </p:sp>
      <p:sp>
        <p:nvSpPr>
          <p:cNvPr id="20" name="Заголовок 19"/>
          <p:cNvSpPr>
            <a:spLocks noGrp="1"/>
          </p:cNvSpPr>
          <p:nvPr>
            <p:ph type="title"/>
          </p:nvPr>
        </p:nvSpPr>
        <p:spPr>
          <a:xfrm>
            <a:off x="457200" y="274638"/>
            <a:ext cx="8229600" cy="511156"/>
          </a:xfrm>
        </p:spPr>
        <p:txBody>
          <a:bodyPr>
            <a:normAutofit fontScale="90000"/>
          </a:bodyPr>
          <a:lstStyle/>
          <a:p>
            <a:r>
              <a:rPr lang="ru-RU" dirty="0" smtClean="0"/>
              <a:t>План- схема группы</a:t>
            </a:r>
            <a:endParaRPr lang="ru-RU" dirty="0"/>
          </a:p>
        </p:txBody>
      </p:sp>
      <p:sp>
        <p:nvSpPr>
          <p:cNvPr id="1043" name="Rectangle 19"/>
          <p:cNvSpPr>
            <a:spLocks noChangeArrowheads="1"/>
          </p:cNvSpPr>
          <p:nvPr/>
        </p:nvSpPr>
        <p:spPr bwMode="auto">
          <a:xfrm>
            <a:off x="5500694" y="1285860"/>
            <a:ext cx="90487"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44" name="Rectangle 20"/>
          <p:cNvSpPr>
            <a:spLocks noChangeArrowheads="1"/>
          </p:cNvSpPr>
          <p:nvPr/>
        </p:nvSpPr>
        <p:spPr bwMode="auto">
          <a:xfrm>
            <a:off x="5500694" y="1714488"/>
            <a:ext cx="90487"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45" name="Rectangle 21"/>
          <p:cNvSpPr>
            <a:spLocks noChangeArrowheads="1"/>
          </p:cNvSpPr>
          <p:nvPr/>
        </p:nvSpPr>
        <p:spPr bwMode="auto">
          <a:xfrm>
            <a:off x="6000760" y="785794"/>
            <a:ext cx="90487"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46" name="Rectangle 22"/>
          <p:cNvSpPr>
            <a:spLocks noChangeArrowheads="1"/>
          </p:cNvSpPr>
          <p:nvPr/>
        </p:nvSpPr>
        <p:spPr bwMode="auto">
          <a:xfrm>
            <a:off x="6000760" y="1285860"/>
            <a:ext cx="90487"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47" name="Rectangle 23"/>
          <p:cNvSpPr>
            <a:spLocks noChangeArrowheads="1"/>
          </p:cNvSpPr>
          <p:nvPr/>
        </p:nvSpPr>
        <p:spPr bwMode="auto">
          <a:xfrm>
            <a:off x="6000760" y="1714488"/>
            <a:ext cx="90487"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48" name="Rectangle 24"/>
          <p:cNvSpPr>
            <a:spLocks noChangeArrowheads="1"/>
          </p:cNvSpPr>
          <p:nvPr/>
        </p:nvSpPr>
        <p:spPr bwMode="auto">
          <a:xfrm>
            <a:off x="4786314" y="1643050"/>
            <a:ext cx="90487"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49" name="Rectangle 25"/>
          <p:cNvSpPr>
            <a:spLocks noChangeArrowheads="1"/>
          </p:cNvSpPr>
          <p:nvPr/>
        </p:nvSpPr>
        <p:spPr bwMode="auto">
          <a:xfrm>
            <a:off x="5857884" y="1714488"/>
            <a:ext cx="90487"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50" name="Rectangle 26"/>
          <p:cNvSpPr>
            <a:spLocks noChangeArrowheads="1"/>
          </p:cNvSpPr>
          <p:nvPr/>
        </p:nvSpPr>
        <p:spPr bwMode="auto">
          <a:xfrm>
            <a:off x="5643570" y="1714488"/>
            <a:ext cx="90487"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51" name="Rectangle 27"/>
          <p:cNvSpPr>
            <a:spLocks noChangeArrowheads="1"/>
          </p:cNvSpPr>
          <p:nvPr/>
        </p:nvSpPr>
        <p:spPr bwMode="auto">
          <a:xfrm>
            <a:off x="5429256" y="1714488"/>
            <a:ext cx="90487"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52" name="Rectangle 28"/>
          <p:cNvSpPr>
            <a:spLocks noChangeArrowheads="1"/>
          </p:cNvSpPr>
          <p:nvPr/>
        </p:nvSpPr>
        <p:spPr bwMode="auto">
          <a:xfrm>
            <a:off x="5214942" y="1714488"/>
            <a:ext cx="90487"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53" name="Rectangle 29"/>
          <p:cNvSpPr>
            <a:spLocks noChangeArrowheads="1"/>
          </p:cNvSpPr>
          <p:nvPr/>
        </p:nvSpPr>
        <p:spPr bwMode="auto">
          <a:xfrm>
            <a:off x="5000628" y="1714488"/>
            <a:ext cx="90487"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54" name="Rectangle 30"/>
          <p:cNvSpPr>
            <a:spLocks noChangeArrowheads="1"/>
          </p:cNvSpPr>
          <p:nvPr/>
        </p:nvSpPr>
        <p:spPr bwMode="auto">
          <a:xfrm>
            <a:off x="5857884" y="1285860"/>
            <a:ext cx="90487"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55" name="Rectangle 31"/>
          <p:cNvSpPr>
            <a:spLocks noChangeArrowheads="1"/>
          </p:cNvSpPr>
          <p:nvPr/>
        </p:nvSpPr>
        <p:spPr bwMode="auto">
          <a:xfrm>
            <a:off x="5643570" y="1285860"/>
            <a:ext cx="90487"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56" name="Rectangle 32"/>
          <p:cNvSpPr>
            <a:spLocks noChangeArrowheads="1"/>
          </p:cNvSpPr>
          <p:nvPr/>
        </p:nvSpPr>
        <p:spPr bwMode="auto">
          <a:xfrm>
            <a:off x="5429256" y="1285860"/>
            <a:ext cx="90487"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57" name="Rectangle 33"/>
          <p:cNvSpPr>
            <a:spLocks noChangeArrowheads="1"/>
          </p:cNvSpPr>
          <p:nvPr/>
        </p:nvSpPr>
        <p:spPr bwMode="auto">
          <a:xfrm>
            <a:off x="5214942" y="1285860"/>
            <a:ext cx="90487"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58" name="Rectangle 34"/>
          <p:cNvSpPr>
            <a:spLocks noChangeArrowheads="1"/>
          </p:cNvSpPr>
          <p:nvPr/>
        </p:nvSpPr>
        <p:spPr bwMode="auto">
          <a:xfrm>
            <a:off x="5000628" y="1285860"/>
            <a:ext cx="90487"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59" name="Rectangle 35"/>
          <p:cNvSpPr>
            <a:spLocks noChangeArrowheads="1"/>
          </p:cNvSpPr>
          <p:nvPr/>
        </p:nvSpPr>
        <p:spPr bwMode="auto">
          <a:xfrm>
            <a:off x="4786314" y="1214422"/>
            <a:ext cx="90487"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60" name="Rectangle 36"/>
          <p:cNvSpPr>
            <a:spLocks noChangeArrowheads="1"/>
          </p:cNvSpPr>
          <p:nvPr/>
        </p:nvSpPr>
        <p:spPr bwMode="auto">
          <a:xfrm>
            <a:off x="5857884" y="785794"/>
            <a:ext cx="90487"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61" name="Rectangle 37"/>
          <p:cNvSpPr>
            <a:spLocks noChangeArrowheads="1"/>
          </p:cNvSpPr>
          <p:nvPr/>
        </p:nvSpPr>
        <p:spPr bwMode="auto">
          <a:xfrm>
            <a:off x="5643570" y="785794"/>
            <a:ext cx="90487"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62" name="Rectangle 38"/>
          <p:cNvSpPr>
            <a:spLocks noChangeArrowheads="1"/>
          </p:cNvSpPr>
          <p:nvPr/>
        </p:nvSpPr>
        <p:spPr bwMode="auto">
          <a:xfrm>
            <a:off x="5429256" y="785794"/>
            <a:ext cx="90487"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63" name="Rectangle 39"/>
          <p:cNvSpPr>
            <a:spLocks noChangeArrowheads="1"/>
          </p:cNvSpPr>
          <p:nvPr/>
        </p:nvSpPr>
        <p:spPr bwMode="auto">
          <a:xfrm>
            <a:off x="5214942" y="785794"/>
            <a:ext cx="90487"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64" name="Rectangle 40"/>
          <p:cNvSpPr>
            <a:spLocks noChangeArrowheads="1"/>
          </p:cNvSpPr>
          <p:nvPr/>
        </p:nvSpPr>
        <p:spPr bwMode="auto">
          <a:xfrm>
            <a:off x="5000628" y="785794"/>
            <a:ext cx="90487"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65" name="Rectangle 41"/>
          <p:cNvSpPr>
            <a:spLocks noChangeArrowheads="1"/>
          </p:cNvSpPr>
          <p:nvPr/>
        </p:nvSpPr>
        <p:spPr bwMode="auto">
          <a:xfrm>
            <a:off x="4786314" y="785794"/>
            <a:ext cx="90487"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66" name="AutoShape 42"/>
          <p:cNvSpPr>
            <a:spLocks noChangeArrowheads="1"/>
          </p:cNvSpPr>
          <p:nvPr/>
        </p:nvSpPr>
        <p:spPr bwMode="auto">
          <a:xfrm>
            <a:off x="4429124" y="2285992"/>
            <a:ext cx="398462" cy="200025"/>
          </a:xfrm>
          <a:prstGeom prst="flowChartProcess">
            <a:avLst/>
          </a:prstGeom>
          <a:solidFill>
            <a:srgbClr val="4F81BD"/>
          </a:solidFill>
          <a:ln w="38100">
            <a:solidFill>
              <a:srgbClr val="F2F2F2"/>
            </a:solidFill>
            <a:miter lim="800000"/>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endParaRPr lang="ru-RU"/>
          </a:p>
        </p:txBody>
      </p:sp>
      <p:sp>
        <p:nvSpPr>
          <p:cNvPr id="1067" name="AutoShape 43"/>
          <p:cNvSpPr>
            <a:spLocks noChangeArrowheads="1"/>
          </p:cNvSpPr>
          <p:nvPr/>
        </p:nvSpPr>
        <p:spPr bwMode="auto">
          <a:xfrm>
            <a:off x="6215074" y="2928934"/>
            <a:ext cx="95250" cy="647700"/>
          </a:xfrm>
          <a:prstGeom prst="flowChartMultidocumen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68" name="AutoShape 44"/>
          <p:cNvSpPr>
            <a:spLocks noChangeArrowheads="1"/>
          </p:cNvSpPr>
          <p:nvPr/>
        </p:nvSpPr>
        <p:spPr bwMode="auto">
          <a:xfrm>
            <a:off x="4572000" y="1571612"/>
            <a:ext cx="95250" cy="647700"/>
          </a:xfrm>
          <a:prstGeom prst="flowChartMultidocumen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69" name="AutoShape 45"/>
          <p:cNvSpPr>
            <a:spLocks noChangeArrowheads="1"/>
          </p:cNvSpPr>
          <p:nvPr/>
        </p:nvSpPr>
        <p:spPr bwMode="auto">
          <a:xfrm>
            <a:off x="6215074" y="5000636"/>
            <a:ext cx="95250" cy="647700"/>
          </a:xfrm>
          <a:prstGeom prst="flowChartMultidocumen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70" name="AutoShape 46"/>
          <p:cNvSpPr>
            <a:spLocks noChangeArrowheads="1"/>
          </p:cNvSpPr>
          <p:nvPr/>
        </p:nvSpPr>
        <p:spPr bwMode="auto">
          <a:xfrm>
            <a:off x="6215074" y="4500570"/>
            <a:ext cx="95250" cy="647700"/>
          </a:xfrm>
          <a:prstGeom prst="flowChartMultidocumen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71" name="AutoShape 47"/>
          <p:cNvSpPr>
            <a:spLocks noChangeArrowheads="1"/>
          </p:cNvSpPr>
          <p:nvPr/>
        </p:nvSpPr>
        <p:spPr bwMode="auto">
          <a:xfrm>
            <a:off x="6215074" y="4000504"/>
            <a:ext cx="95250" cy="647700"/>
          </a:xfrm>
          <a:prstGeom prst="flowChartMultidocumen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72" name="AutoShape 48"/>
          <p:cNvSpPr>
            <a:spLocks noChangeArrowheads="1"/>
          </p:cNvSpPr>
          <p:nvPr/>
        </p:nvSpPr>
        <p:spPr bwMode="auto">
          <a:xfrm>
            <a:off x="5072066" y="2500306"/>
            <a:ext cx="452437" cy="93663"/>
          </a:xfrm>
          <a:prstGeom prst="flowChartProcess">
            <a:avLst/>
          </a:prstGeom>
          <a:solidFill>
            <a:srgbClr val="4F81BD"/>
          </a:solidFill>
          <a:ln w="38100">
            <a:solidFill>
              <a:srgbClr val="F2F2F2"/>
            </a:solidFill>
            <a:miter lim="800000"/>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endParaRPr lang="ru-RU"/>
          </a:p>
        </p:txBody>
      </p:sp>
      <p:sp>
        <p:nvSpPr>
          <p:cNvPr id="1073" name="AutoShape 49"/>
          <p:cNvSpPr>
            <a:spLocks noChangeArrowheads="1"/>
          </p:cNvSpPr>
          <p:nvPr/>
        </p:nvSpPr>
        <p:spPr bwMode="auto">
          <a:xfrm>
            <a:off x="6143636" y="3571876"/>
            <a:ext cx="152400" cy="225425"/>
          </a:xfrm>
          <a:prstGeom prst="roundRect">
            <a:avLst>
              <a:gd name="adj" fmla="val 16667"/>
            </a:avLst>
          </a:prstGeom>
          <a:solidFill>
            <a:srgbClr val="8064A2"/>
          </a:solidFill>
          <a:ln w="38100">
            <a:solidFill>
              <a:srgbClr val="F2F2F2"/>
            </a:solidFill>
            <a:round/>
            <a:headEnd/>
            <a:tailEnd/>
          </a:ln>
          <a:effectLst>
            <a:outerShdw dist="28398" dir="3806097" algn="ctr" rotWithShape="0">
              <a:srgbClr val="3F3151">
                <a:alpha val="50000"/>
              </a:srgbClr>
            </a:outerShdw>
          </a:effectLst>
        </p:spPr>
        <p:txBody>
          <a:bodyPr vert="horz" wrap="square" lIns="91440" tIns="45720" rIns="91440" bIns="45720" numCol="1" anchor="t" anchorCtr="0" compatLnSpc="1">
            <a:prstTxWarp prst="textNoShape">
              <a:avLst/>
            </a:prstTxWarp>
          </a:bodyPr>
          <a:lstStyle/>
          <a:p>
            <a:endParaRPr lang="ru-RU"/>
          </a:p>
        </p:txBody>
      </p:sp>
      <p:sp>
        <p:nvSpPr>
          <p:cNvPr id="1076" name="AutoShape 52"/>
          <p:cNvSpPr>
            <a:spLocks noChangeArrowheads="1"/>
          </p:cNvSpPr>
          <p:nvPr/>
        </p:nvSpPr>
        <p:spPr bwMode="auto">
          <a:xfrm>
            <a:off x="3500430" y="2786058"/>
            <a:ext cx="90487" cy="428625"/>
          </a:xfrm>
          <a:prstGeom prst="flowChartAlternateProcess">
            <a:avLst/>
          </a:prstGeom>
          <a:solidFill>
            <a:srgbClr val="FFFFFF"/>
          </a:solidFill>
          <a:ln w="63500" cmpd="thickThin">
            <a:solidFill>
              <a:srgbClr val="F79646"/>
            </a:solidFill>
            <a:miter lim="800000"/>
            <a:headEnd/>
            <a:tailEnd/>
          </a:ln>
          <a:effectLst/>
        </p:spPr>
        <p:txBody>
          <a:bodyPr vert="horz" wrap="square" lIns="91440" tIns="45720" rIns="91440" bIns="45720" numCol="1" anchor="t" anchorCtr="0" compatLnSpc="1">
            <a:prstTxWarp prst="textNoShape">
              <a:avLst/>
            </a:prstTxWarp>
          </a:bodyPr>
          <a:lstStyle/>
          <a:p>
            <a:endParaRPr lang="ru-RU"/>
          </a:p>
        </p:txBody>
      </p:sp>
      <p:sp>
        <p:nvSpPr>
          <p:cNvPr id="1077" name="AutoShape 53"/>
          <p:cNvSpPr>
            <a:spLocks noChangeArrowheads="1"/>
          </p:cNvSpPr>
          <p:nvPr/>
        </p:nvSpPr>
        <p:spPr bwMode="auto">
          <a:xfrm>
            <a:off x="3500430" y="2357430"/>
            <a:ext cx="90487" cy="428625"/>
          </a:xfrm>
          <a:prstGeom prst="flowChartAlternateProcess">
            <a:avLst/>
          </a:prstGeom>
          <a:solidFill>
            <a:srgbClr val="FFFFFF"/>
          </a:solidFill>
          <a:ln w="63500" cmpd="thickThin">
            <a:solidFill>
              <a:srgbClr val="F79646"/>
            </a:solidFill>
            <a:miter lim="800000"/>
            <a:headEnd/>
            <a:tailEnd/>
          </a:ln>
          <a:effectLst/>
        </p:spPr>
        <p:txBody>
          <a:bodyPr vert="horz" wrap="square" lIns="91440" tIns="45720" rIns="91440" bIns="45720" numCol="1" anchor="t" anchorCtr="0" compatLnSpc="1">
            <a:prstTxWarp prst="textNoShape">
              <a:avLst/>
            </a:prstTxWarp>
          </a:bodyPr>
          <a:lstStyle/>
          <a:p>
            <a:endParaRPr lang="ru-RU"/>
          </a:p>
        </p:txBody>
      </p:sp>
      <p:sp>
        <p:nvSpPr>
          <p:cNvPr id="1078" name="AutoShape 54"/>
          <p:cNvSpPr>
            <a:spLocks noChangeArrowheads="1"/>
          </p:cNvSpPr>
          <p:nvPr/>
        </p:nvSpPr>
        <p:spPr bwMode="auto">
          <a:xfrm>
            <a:off x="3286116" y="3929066"/>
            <a:ext cx="571500" cy="90488"/>
          </a:xfrm>
          <a:prstGeom prst="flowChartAlternateProcess">
            <a:avLst/>
          </a:prstGeom>
          <a:solidFill>
            <a:srgbClr val="FFFFFF"/>
          </a:solidFill>
          <a:ln w="63500" cmpd="thickThin">
            <a:solidFill>
              <a:srgbClr val="F79646"/>
            </a:solidFill>
            <a:miter lim="800000"/>
            <a:headEnd/>
            <a:tailEnd/>
          </a:ln>
          <a:effectLst/>
        </p:spPr>
        <p:txBody>
          <a:bodyPr vert="horz" wrap="square" lIns="91440" tIns="45720" rIns="91440" bIns="45720" numCol="1" anchor="t" anchorCtr="0" compatLnSpc="1">
            <a:prstTxWarp prst="textNoShape">
              <a:avLst/>
            </a:prstTxWarp>
          </a:bodyPr>
          <a:lstStyle/>
          <a:p>
            <a:endParaRPr lang="ru-RU"/>
          </a:p>
        </p:txBody>
      </p:sp>
      <p:sp>
        <p:nvSpPr>
          <p:cNvPr id="1079" name="AutoShape 55"/>
          <p:cNvSpPr>
            <a:spLocks noChangeArrowheads="1"/>
          </p:cNvSpPr>
          <p:nvPr/>
        </p:nvSpPr>
        <p:spPr bwMode="auto">
          <a:xfrm>
            <a:off x="3286116" y="1643050"/>
            <a:ext cx="571500" cy="90488"/>
          </a:xfrm>
          <a:prstGeom prst="flowChartAlternateProcess">
            <a:avLst/>
          </a:prstGeom>
          <a:solidFill>
            <a:srgbClr val="FFFFFF"/>
          </a:solidFill>
          <a:ln w="63500" cmpd="thickThin">
            <a:solidFill>
              <a:srgbClr val="F79646"/>
            </a:solidFill>
            <a:miter lim="800000"/>
            <a:headEnd/>
            <a:tailEnd/>
          </a:ln>
          <a:effectLst/>
        </p:spPr>
        <p:txBody>
          <a:bodyPr vert="horz" wrap="square" lIns="91440" tIns="45720" rIns="91440" bIns="45720" numCol="1" anchor="t" anchorCtr="0" compatLnSpc="1">
            <a:prstTxWarp prst="textNoShape">
              <a:avLst/>
            </a:prstTxWarp>
          </a:bodyPr>
          <a:lstStyle/>
          <a:p>
            <a:endParaRPr lang="ru-RU"/>
          </a:p>
        </p:txBody>
      </p:sp>
      <p:sp>
        <p:nvSpPr>
          <p:cNvPr id="1080" name="AutoShape 56"/>
          <p:cNvSpPr>
            <a:spLocks noChangeArrowheads="1"/>
          </p:cNvSpPr>
          <p:nvPr/>
        </p:nvSpPr>
        <p:spPr bwMode="auto">
          <a:xfrm>
            <a:off x="2643174" y="2786058"/>
            <a:ext cx="133350" cy="647700"/>
          </a:xfrm>
          <a:prstGeom prst="flowChartMultidocument">
            <a:avLst/>
          </a:prstGeom>
          <a:solidFill>
            <a:srgbClr val="FFFFFF"/>
          </a:solidFill>
          <a:ln w="63500">
            <a:solidFill>
              <a:srgbClr val="4BACC6"/>
            </a:solidFill>
            <a:miter lim="800000"/>
            <a:headEnd/>
            <a:tailEnd/>
          </a:ln>
          <a:effectLst/>
        </p:spPr>
        <p:txBody>
          <a:bodyPr vert="horz" wrap="square" lIns="91440" tIns="45720" rIns="91440" bIns="45720" numCol="1" anchor="t" anchorCtr="0" compatLnSpc="1">
            <a:prstTxWarp prst="textNoShape">
              <a:avLst/>
            </a:prstTxWarp>
          </a:bodyPr>
          <a:lstStyle/>
          <a:p>
            <a:endParaRPr lang="ru-RU"/>
          </a:p>
        </p:txBody>
      </p:sp>
      <p:sp>
        <p:nvSpPr>
          <p:cNvPr id="1081" name="AutoShape 57"/>
          <p:cNvSpPr>
            <a:spLocks noChangeArrowheads="1"/>
          </p:cNvSpPr>
          <p:nvPr/>
        </p:nvSpPr>
        <p:spPr bwMode="auto">
          <a:xfrm>
            <a:off x="2643174" y="2214554"/>
            <a:ext cx="133350" cy="647700"/>
          </a:xfrm>
          <a:prstGeom prst="flowChartMultidocument">
            <a:avLst/>
          </a:prstGeom>
          <a:solidFill>
            <a:srgbClr val="FFFFFF"/>
          </a:solidFill>
          <a:ln w="63500">
            <a:solidFill>
              <a:srgbClr val="4BACC6"/>
            </a:solidFill>
            <a:miter lim="800000"/>
            <a:headEnd/>
            <a:tailEnd/>
          </a:ln>
          <a:effectLst/>
        </p:spPr>
        <p:txBody>
          <a:bodyPr vert="horz" wrap="square" lIns="91440" tIns="45720" rIns="91440" bIns="45720" numCol="1" anchor="t" anchorCtr="0" compatLnSpc="1">
            <a:prstTxWarp prst="textNoShape">
              <a:avLst/>
            </a:prstTxWarp>
          </a:bodyPr>
          <a:lstStyle/>
          <a:p>
            <a:endParaRPr lang="ru-RU"/>
          </a:p>
        </p:txBody>
      </p:sp>
      <p:sp>
        <p:nvSpPr>
          <p:cNvPr id="1082" name="AutoShape 58"/>
          <p:cNvSpPr>
            <a:spLocks noChangeArrowheads="1"/>
          </p:cNvSpPr>
          <p:nvPr/>
        </p:nvSpPr>
        <p:spPr bwMode="auto">
          <a:xfrm>
            <a:off x="4214810" y="2786058"/>
            <a:ext cx="133350" cy="647700"/>
          </a:xfrm>
          <a:prstGeom prst="flowChartMultidocument">
            <a:avLst/>
          </a:prstGeom>
          <a:solidFill>
            <a:srgbClr val="FFFFFF"/>
          </a:solidFill>
          <a:ln w="63500">
            <a:solidFill>
              <a:srgbClr val="4BACC6"/>
            </a:solidFill>
            <a:miter lim="800000"/>
            <a:headEnd/>
            <a:tailEnd/>
          </a:ln>
          <a:effectLst/>
        </p:spPr>
        <p:txBody>
          <a:bodyPr vert="horz" wrap="square" lIns="91440" tIns="45720" rIns="91440" bIns="45720" numCol="1" anchor="t" anchorCtr="0" compatLnSpc="1">
            <a:prstTxWarp prst="textNoShape">
              <a:avLst/>
            </a:prstTxWarp>
          </a:bodyPr>
          <a:lstStyle/>
          <a:p>
            <a:endParaRPr lang="ru-RU"/>
          </a:p>
        </p:txBody>
      </p:sp>
      <p:sp>
        <p:nvSpPr>
          <p:cNvPr id="1083" name="AutoShape 59"/>
          <p:cNvSpPr>
            <a:spLocks noChangeArrowheads="1"/>
          </p:cNvSpPr>
          <p:nvPr/>
        </p:nvSpPr>
        <p:spPr bwMode="auto">
          <a:xfrm>
            <a:off x="4214810" y="2214554"/>
            <a:ext cx="133350" cy="647700"/>
          </a:xfrm>
          <a:prstGeom prst="flowChartMultidocument">
            <a:avLst/>
          </a:prstGeom>
          <a:solidFill>
            <a:srgbClr val="FFFFFF"/>
          </a:solidFill>
          <a:ln w="63500">
            <a:solidFill>
              <a:srgbClr val="4BACC6"/>
            </a:solidFill>
            <a:miter lim="800000"/>
            <a:headEnd/>
            <a:tailEnd/>
          </a:ln>
          <a:effectLst/>
        </p:spPr>
        <p:txBody>
          <a:bodyPr vert="horz" wrap="square" lIns="91440" tIns="45720" rIns="91440" bIns="45720" numCol="1" anchor="t" anchorCtr="0" compatLnSpc="1">
            <a:prstTxWarp prst="textNoShape">
              <a:avLst/>
            </a:prstTxWarp>
          </a:bodyPr>
          <a:lstStyle/>
          <a:p>
            <a:endParaRPr lang="ru-RU"/>
          </a:p>
        </p:txBody>
      </p:sp>
      <p:sp>
        <p:nvSpPr>
          <p:cNvPr id="1084" name="AutoShape 60"/>
          <p:cNvSpPr>
            <a:spLocks noChangeArrowheads="1"/>
          </p:cNvSpPr>
          <p:nvPr/>
        </p:nvSpPr>
        <p:spPr bwMode="auto">
          <a:xfrm>
            <a:off x="4214810" y="1643050"/>
            <a:ext cx="133350" cy="647700"/>
          </a:xfrm>
          <a:prstGeom prst="flowChartMultidocument">
            <a:avLst/>
          </a:prstGeom>
          <a:solidFill>
            <a:srgbClr val="FFFFFF"/>
          </a:solidFill>
          <a:ln w="63500">
            <a:solidFill>
              <a:srgbClr val="4BACC6"/>
            </a:solidFill>
            <a:miter lim="800000"/>
            <a:headEnd/>
            <a:tailEnd/>
          </a:ln>
          <a:effectLst/>
        </p:spPr>
        <p:txBody>
          <a:bodyPr vert="horz" wrap="square" lIns="91440" tIns="45720" rIns="91440" bIns="45720" numCol="1" anchor="t" anchorCtr="0" compatLnSpc="1">
            <a:prstTxWarp prst="textNoShape">
              <a:avLst/>
            </a:prstTxWarp>
          </a:bodyPr>
          <a:lstStyle/>
          <a:p>
            <a:endParaRPr lang="ru-RU"/>
          </a:p>
        </p:txBody>
      </p:sp>
      <p:sp>
        <p:nvSpPr>
          <p:cNvPr id="1085" name="AutoShape 61"/>
          <p:cNvSpPr>
            <a:spLocks noChangeArrowheads="1"/>
          </p:cNvSpPr>
          <p:nvPr/>
        </p:nvSpPr>
        <p:spPr bwMode="auto">
          <a:xfrm>
            <a:off x="2643174" y="1643050"/>
            <a:ext cx="222225" cy="400050"/>
          </a:xfrm>
          <a:prstGeom prst="bevel">
            <a:avLst>
              <a:gd name="adj" fmla="val 12500"/>
            </a:avLst>
          </a:prstGeom>
          <a:solidFill>
            <a:srgbClr val="FFFFFF"/>
          </a:solidFill>
          <a:ln w="63500">
            <a:solidFill>
              <a:srgbClr val="F79646"/>
            </a:solidFill>
            <a:miter lim="800000"/>
            <a:headEnd/>
            <a:tailEnd/>
          </a:ln>
          <a:effectLst/>
        </p:spPr>
        <p:txBody>
          <a:bodyPr vert="horz" wrap="square" lIns="91440" tIns="45720" rIns="91440" bIns="45720" numCol="1" anchor="t" anchorCtr="0" compatLnSpc="1">
            <a:prstTxWarp prst="textNoShape">
              <a:avLst/>
            </a:prstTxWarp>
          </a:bodyPr>
          <a:lstStyle/>
          <a:p>
            <a:endParaRPr lang="ru-RU"/>
          </a:p>
        </p:txBody>
      </p:sp>
      <p:sp>
        <p:nvSpPr>
          <p:cNvPr id="1086" name="Rectangle 62"/>
          <p:cNvSpPr>
            <a:spLocks noChangeArrowheads="1"/>
          </p:cNvSpPr>
          <p:nvPr/>
        </p:nvSpPr>
        <p:spPr bwMode="auto">
          <a:xfrm>
            <a:off x="5572132" y="2285992"/>
            <a:ext cx="195263" cy="127000"/>
          </a:xfrm>
          <a:prstGeom prst="rect">
            <a:avLst/>
          </a:prstGeom>
          <a:solidFill>
            <a:srgbClr val="8064A2"/>
          </a:solidFill>
          <a:ln w="38100">
            <a:solidFill>
              <a:srgbClr val="F2F2F2"/>
            </a:solidFill>
            <a:miter lim="800000"/>
            <a:headEnd/>
            <a:tailEnd/>
          </a:ln>
          <a:effectLst>
            <a:outerShdw dist="28398" dir="3806097" algn="ctr" rotWithShape="0">
              <a:srgbClr val="3F3151">
                <a:alpha val="50000"/>
              </a:srgbClr>
            </a:outerShdw>
          </a:effectLst>
        </p:spPr>
        <p:txBody>
          <a:bodyPr vert="horz" wrap="square" lIns="91440" tIns="45720" rIns="91440" bIns="45720" numCol="1" anchor="t" anchorCtr="0" compatLnSpc="1">
            <a:prstTxWarp prst="textNoShape">
              <a:avLst/>
            </a:prstTxWarp>
          </a:bodyPr>
          <a:lstStyle/>
          <a:p>
            <a:endParaRPr lang="ru-RU"/>
          </a:p>
        </p:txBody>
      </p:sp>
      <p:sp>
        <p:nvSpPr>
          <p:cNvPr id="1087" name="AutoShape 63"/>
          <p:cNvSpPr>
            <a:spLocks noChangeArrowheads="1"/>
          </p:cNvSpPr>
          <p:nvPr/>
        </p:nvSpPr>
        <p:spPr bwMode="auto">
          <a:xfrm>
            <a:off x="4929190" y="2214554"/>
            <a:ext cx="233362" cy="130175"/>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88" name="Oval 64"/>
          <p:cNvSpPr>
            <a:spLocks noChangeArrowheads="1"/>
          </p:cNvSpPr>
          <p:nvPr/>
        </p:nvSpPr>
        <p:spPr bwMode="auto">
          <a:xfrm>
            <a:off x="3929058" y="5000636"/>
            <a:ext cx="185737" cy="100012"/>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89" name="Oval 65"/>
          <p:cNvSpPr>
            <a:spLocks noChangeArrowheads="1"/>
          </p:cNvSpPr>
          <p:nvPr/>
        </p:nvSpPr>
        <p:spPr bwMode="auto">
          <a:xfrm>
            <a:off x="3714744" y="5000636"/>
            <a:ext cx="185737" cy="100012"/>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90" name="Oval 66"/>
          <p:cNvSpPr>
            <a:spLocks noChangeArrowheads="1"/>
          </p:cNvSpPr>
          <p:nvPr/>
        </p:nvSpPr>
        <p:spPr bwMode="auto">
          <a:xfrm>
            <a:off x="3500430" y="5000636"/>
            <a:ext cx="185737" cy="100012"/>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91" name="Oval 67"/>
          <p:cNvSpPr>
            <a:spLocks noChangeArrowheads="1"/>
          </p:cNvSpPr>
          <p:nvPr/>
        </p:nvSpPr>
        <p:spPr bwMode="auto">
          <a:xfrm>
            <a:off x="3286116" y="5000636"/>
            <a:ext cx="185737" cy="100012"/>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92" name="Oval 68"/>
          <p:cNvSpPr>
            <a:spLocks noChangeArrowheads="1"/>
          </p:cNvSpPr>
          <p:nvPr/>
        </p:nvSpPr>
        <p:spPr bwMode="auto">
          <a:xfrm>
            <a:off x="2571736" y="5357826"/>
            <a:ext cx="228600" cy="30480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93" name="AutoShape 69"/>
          <p:cNvSpPr>
            <a:spLocks noChangeArrowheads="1"/>
          </p:cNvSpPr>
          <p:nvPr/>
        </p:nvSpPr>
        <p:spPr bwMode="auto">
          <a:xfrm>
            <a:off x="3000364" y="4143380"/>
            <a:ext cx="92075" cy="425450"/>
          </a:xfrm>
          <a:prstGeom prst="flowChartProcess">
            <a:avLst/>
          </a:prstGeom>
          <a:solidFill>
            <a:srgbClr val="C0504D"/>
          </a:solidFill>
          <a:ln w="38100">
            <a:solidFill>
              <a:srgbClr val="F2F2F2"/>
            </a:solidFill>
            <a:miter lim="800000"/>
            <a:headEnd/>
            <a:tailEnd/>
          </a:ln>
          <a:effectLst>
            <a:outerShdw dist="28398" dir="3806097" algn="ctr" rotWithShape="0">
              <a:srgbClr val="622423">
                <a:alpha val="50000"/>
              </a:srgbClr>
            </a:outerShdw>
          </a:effectLst>
        </p:spPr>
        <p:txBody>
          <a:bodyPr vert="horz" wrap="square" lIns="91440" tIns="45720" rIns="91440" bIns="45720" numCol="1" anchor="t" anchorCtr="0" compatLnSpc="1">
            <a:prstTxWarp prst="textNoShape">
              <a:avLst/>
            </a:prstTxWarp>
          </a:bodyPr>
          <a:lstStyle/>
          <a:p>
            <a:endParaRPr lang="ru-RU"/>
          </a:p>
        </p:txBody>
      </p:sp>
      <p:sp>
        <p:nvSpPr>
          <p:cNvPr id="1094" name="AutoShape 70"/>
          <p:cNvSpPr>
            <a:spLocks noChangeArrowheads="1"/>
          </p:cNvSpPr>
          <p:nvPr/>
        </p:nvSpPr>
        <p:spPr bwMode="auto">
          <a:xfrm>
            <a:off x="3500430" y="4143380"/>
            <a:ext cx="92075" cy="425450"/>
          </a:xfrm>
          <a:prstGeom prst="flowChartProcess">
            <a:avLst/>
          </a:prstGeom>
          <a:solidFill>
            <a:srgbClr val="C0504D"/>
          </a:solidFill>
          <a:ln w="38100">
            <a:solidFill>
              <a:srgbClr val="F2F2F2"/>
            </a:solidFill>
            <a:miter lim="800000"/>
            <a:headEnd/>
            <a:tailEnd/>
          </a:ln>
          <a:effectLst>
            <a:outerShdw dist="28398" dir="3806097" algn="ctr" rotWithShape="0">
              <a:srgbClr val="622423">
                <a:alpha val="50000"/>
              </a:srgbClr>
            </a:outerShdw>
          </a:effectLst>
        </p:spPr>
        <p:txBody>
          <a:bodyPr vert="horz" wrap="square" lIns="91440" tIns="45720" rIns="91440" bIns="45720" numCol="1" anchor="t" anchorCtr="0" compatLnSpc="1">
            <a:prstTxWarp prst="textNoShape">
              <a:avLst/>
            </a:prstTxWarp>
          </a:bodyPr>
          <a:lstStyle/>
          <a:p>
            <a:endParaRPr lang="ru-RU"/>
          </a:p>
        </p:txBody>
      </p:sp>
      <p:sp>
        <p:nvSpPr>
          <p:cNvPr id="1095" name="AutoShape 71"/>
          <p:cNvSpPr>
            <a:spLocks noChangeArrowheads="1"/>
          </p:cNvSpPr>
          <p:nvPr/>
        </p:nvSpPr>
        <p:spPr bwMode="auto">
          <a:xfrm>
            <a:off x="3929058" y="4143380"/>
            <a:ext cx="92075" cy="425450"/>
          </a:xfrm>
          <a:prstGeom prst="flowChartProcess">
            <a:avLst/>
          </a:prstGeom>
          <a:solidFill>
            <a:srgbClr val="C0504D"/>
          </a:solidFill>
          <a:ln w="38100">
            <a:solidFill>
              <a:srgbClr val="F2F2F2"/>
            </a:solidFill>
            <a:miter lim="800000"/>
            <a:headEnd/>
            <a:tailEnd/>
          </a:ln>
          <a:effectLst>
            <a:outerShdw dist="28398" dir="3806097" algn="ctr" rotWithShape="0">
              <a:srgbClr val="622423">
                <a:alpha val="50000"/>
              </a:srgbClr>
            </a:outerShdw>
          </a:effectLst>
        </p:spPr>
        <p:txBody>
          <a:bodyPr vert="horz" wrap="square" lIns="91440" tIns="45720" rIns="91440" bIns="45720" numCol="1" anchor="t" anchorCtr="0" compatLnSpc="1">
            <a:prstTxWarp prst="textNoShape">
              <a:avLst/>
            </a:prstTxWarp>
          </a:bodyPr>
          <a:lstStyle/>
          <a:p>
            <a:endParaRPr lang="ru-RU"/>
          </a:p>
        </p:txBody>
      </p:sp>
      <p:sp>
        <p:nvSpPr>
          <p:cNvPr id="1096" name="Oval 72"/>
          <p:cNvSpPr>
            <a:spLocks noChangeArrowheads="1"/>
          </p:cNvSpPr>
          <p:nvPr/>
        </p:nvSpPr>
        <p:spPr bwMode="auto">
          <a:xfrm>
            <a:off x="4143372" y="4286256"/>
            <a:ext cx="142876" cy="142876"/>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97" name="Oval 73"/>
          <p:cNvSpPr>
            <a:spLocks noChangeArrowheads="1"/>
          </p:cNvSpPr>
          <p:nvPr/>
        </p:nvSpPr>
        <p:spPr bwMode="auto">
          <a:xfrm flipH="1">
            <a:off x="3714744" y="4286256"/>
            <a:ext cx="142876" cy="18730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98" name="Oval 74"/>
          <p:cNvSpPr>
            <a:spLocks noChangeArrowheads="1"/>
          </p:cNvSpPr>
          <p:nvPr/>
        </p:nvSpPr>
        <p:spPr bwMode="auto">
          <a:xfrm flipV="1">
            <a:off x="3214678" y="4286256"/>
            <a:ext cx="193654" cy="16349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99" name="Oval 75"/>
          <p:cNvSpPr>
            <a:spLocks noChangeArrowheads="1"/>
          </p:cNvSpPr>
          <p:nvPr/>
        </p:nvSpPr>
        <p:spPr bwMode="auto">
          <a:xfrm flipH="1" flipV="1">
            <a:off x="2643174" y="4286256"/>
            <a:ext cx="150792" cy="16349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103" name="Rectangle 79"/>
          <p:cNvSpPr>
            <a:spLocks noChangeArrowheads="1"/>
          </p:cNvSpPr>
          <p:nvPr/>
        </p:nvSpPr>
        <p:spPr bwMode="auto">
          <a:xfrm>
            <a:off x="2500298" y="4714884"/>
            <a:ext cx="123825" cy="582612"/>
          </a:xfrm>
          <a:prstGeom prst="rect">
            <a:avLst/>
          </a:prstGeom>
          <a:solidFill>
            <a:srgbClr val="4F81BD"/>
          </a:solidFill>
          <a:ln w="38100">
            <a:solidFill>
              <a:srgbClr val="F2F2F2"/>
            </a:solidFill>
            <a:miter lim="800000"/>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endParaRPr lang="ru-RU"/>
          </a:p>
        </p:txBody>
      </p:sp>
      <p:sp>
        <p:nvSpPr>
          <p:cNvPr id="1104" name="Rectangle 80"/>
          <p:cNvSpPr>
            <a:spLocks noChangeArrowheads="1"/>
          </p:cNvSpPr>
          <p:nvPr/>
        </p:nvSpPr>
        <p:spPr bwMode="auto">
          <a:xfrm>
            <a:off x="3286116" y="5643578"/>
            <a:ext cx="676275" cy="104775"/>
          </a:xfrm>
          <a:prstGeom prst="rect">
            <a:avLst/>
          </a:prstGeom>
          <a:solidFill>
            <a:srgbClr val="4F81BD"/>
          </a:solidFill>
          <a:ln w="38100">
            <a:solidFill>
              <a:srgbClr val="F2F2F2"/>
            </a:solidFill>
            <a:miter lim="800000"/>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endParaRPr lang="ru-RU"/>
          </a:p>
        </p:txBody>
      </p:sp>
      <p:sp>
        <p:nvSpPr>
          <p:cNvPr id="1105" name="Rectangle 81"/>
          <p:cNvSpPr>
            <a:spLocks noChangeArrowheads="1"/>
          </p:cNvSpPr>
          <p:nvPr/>
        </p:nvSpPr>
        <p:spPr bwMode="auto">
          <a:xfrm>
            <a:off x="3286116" y="4786322"/>
            <a:ext cx="676275" cy="104775"/>
          </a:xfrm>
          <a:prstGeom prst="rect">
            <a:avLst/>
          </a:prstGeom>
          <a:solidFill>
            <a:srgbClr val="4F81BD"/>
          </a:solidFill>
          <a:ln w="38100">
            <a:solidFill>
              <a:srgbClr val="F2F2F2"/>
            </a:solidFill>
            <a:miter lim="800000"/>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endParaRPr lang="ru-RU"/>
          </a:p>
        </p:txBody>
      </p:sp>
      <p:sp>
        <p:nvSpPr>
          <p:cNvPr id="84" name="Rectangle 79"/>
          <p:cNvSpPr>
            <a:spLocks noChangeArrowheads="1"/>
          </p:cNvSpPr>
          <p:nvPr/>
        </p:nvSpPr>
        <p:spPr bwMode="auto">
          <a:xfrm>
            <a:off x="4286248" y="5000636"/>
            <a:ext cx="123825" cy="582612"/>
          </a:xfrm>
          <a:prstGeom prst="rect">
            <a:avLst/>
          </a:prstGeom>
          <a:solidFill>
            <a:srgbClr val="4F81BD"/>
          </a:solidFill>
          <a:ln w="38100">
            <a:solidFill>
              <a:srgbClr val="F2F2F2"/>
            </a:solidFill>
            <a:miter lim="800000"/>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p:txBody>
          <a:bodyPr>
            <a:normAutofit/>
          </a:bodyPr>
          <a:lstStyle/>
          <a:p>
            <a:r>
              <a:rPr lang="ru-RU" sz="3200" dirty="0" smtClean="0">
                <a:latin typeface="Arial" pitchFamily="34" charset="0"/>
                <a:cs typeface="Arial" pitchFamily="34" charset="0"/>
              </a:rPr>
              <a:t> </a:t>
            </a:r>
            <a:r>
              <a:rPr lang="ru-RU" sz="3200" dirty="0" smtClean="0">
                <a:latin typeface="Arial" pitchFamily="34" charset="0"/>
                <a:cs typeface="Arial" pitchFamily="34" charset="0"/>
              </a:rPr>
              <a:t>раздевалка</a:t>
            </a:r>
            <a:endParaRPr lang="ru-RU" sz="3200" dirty="0">
              <a:latin typeface="Arial" pitchFamily="34" charset="0"/>
              <a:cs typeface="Arial" pitchFamily="34" charset="0"/>
            </a:endParaRPr>
          </a:p>
        </p:txBody>
      </p:sp>
      <p:sp>
        <p:nvSpPr>
          <p:cNvPr id="4" name="Текст 3"/>
          <p:cNvSpPr>
            <a:spLocks noGrp="1"/>
          </p:cNvSpPr>
          <p:nvPr>
            <p:ph type="body" sz="half" idx="2"/>
          </p:nvPr>
        </p:nvSpPr>
        <p:spPr/>
        <p:txBody>
          <a:bodyPr/>
          <a:lstStyle/>
          <a:p>
            <a:endParaRPr lang="ru-RU" dirty="0" smtClean="0"/>
          </a:p>
          <a:p>
            <a:r>
              <a:rPr lang="ru-RU" sz="1800" b="1" dirty="0" smtClean="0"/>
              <a:t>Наименование</a:t>
            </a:r>
            <a:endParaRPr lang="ru-RU" sz="1800" dirty="0" smtClean="0"/>
          </a:p>
          <a:p>
            <a:r>
              <a:rPr lang="ru-RU" sz="1600" dirty="0" smtClean="0"/>
              <a:t>Индивидуальные шкафчики по количеству детей</a:t>
            </a:r>
          </a:p>
          <a:p>
            <a:r>
              <a:rPr lang="ru-RU" sz="1600" dirty="0" smtClean="0"/>
              <a:t>Скамейки </a:t>
            </a:r>
          </a:p>
          <a:p>
            <a:r>
              <a:rPr lang="ru-RU" sz="1600" dirty="0" smtClean="0"/>
              <a:t>Информационный стенд для родителей </a:t>
            </a:r>
          </a:p>
          <a:p>
            <a:r>
              <a:rPr lang="ru-RU" sz="1600" dirty="0" smtClean="0"/>
              <a:t>Советы воспитателей (консультации) </a:t>
            </a:r>
          </a:p>
          <a:p>
            <a:r>
              <a:rPr lang="ru-RU" sz="1600" dirty="0" smtClean="0"/>
              <a:t>Стенд «Наше творчество» </a:t>
            </a:r>
          </a:p>
          <a:p>
            <a:r>
              <a:rPr lang="ru-RU" sz="1600" dirty="0" smtClean="0"/>
              <a:t>Шкаф для  сушки одежды</a:t>
            </a:r>
          </a:p>
          <a:p>
            <a:r>
              <a:rPr lang="ru-RU" sz="1600" dirty="0" smtClean="0"/>
              <a:t> «Меню» </a:t>
            </a:r>
          </a:p>
          <a:p>
            <a:endParaRPr lang="ru-RU" dirty="0" smtClean="0"/>
          </a:p>
          <a:p>
            <a:endParaRPr lang="ru-RU" dirty="0"/>
          </a:p>
        </p:txBody>
      </p:sp>
      <p:pic>
        <p:nvPicPr>
          <p:cNvPr id="2050" name="Picture 2" descr="G:\DCIM\100CANON\IMG_8498.JPG"/>
          <p:cNvPicPr>
            <a:picLocks noGrp="1" noChangeAspect="1" noChangeArrowheads="1"/>
          </p:cNvPicPr>
          <p:nvPr>
            <p:ph idx="1"/>
          </p:nvPr>
        </p:nvPicPr>
        <p:blipFill>
          <a:blip r:embed="rId3" cstate="print"/>
          <a:srcRect/>
          <a:stretch>
            <a:fillRect/>
          </a:stretch>
        </p:blipFill>
        <p:spPr bwMode="auto">
          <a:xfrm>
            <a:off x="3714744" y="857232"/>
            <a:ext cx="5111750" cy="4786346"/>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p:txBody>
          <a:bodyPr/>
          <a:lstStyle/>
          <a:p>
            <a:r>
              <a:rPr lang="ru-RU" dirty="0" smtClean="0"/>
              <a:t>Наша спальня</a:t>
            </a:r>
            <a:endParaRPr lang="ru-RU" dirty="0"/>
          </a:p>
        </p:txBody>
      </p:sp>
      <p:sp>
        <p:nvSpPr>
          <p:cNvPr id="4" name="Текст 3"/>
          <p:cNvSpPr>
            <a:spLocks noGrp="1"/>
          </p:cNvSpPr>
          <p:nvPr>
            <p:ph type="body" sz="half" idx="2"/>
          </p:nvPr>
        </p:nvSpPr>
        <p:spPr/>
        <p:txBody>
          <a:bodyPr>
            <a:normAutofit fontScale="92500" lnSpcReduction="10000"/>
          </a:bodyPr>
          <a:lstStyle/>
          <a:p>
            <a:r>
              <a:rPr lang="ru-RU" sz="1600" dirty="0" smtClean="0">
                <a:latin typeface="Times New Roman" pitchFamily="18" charset="0"/>
                <a:cs typeface="Times New Roman" pitchFamily="18" charset="0"/>
              </a:rPr>
              <a:t>Кровать детская одноярусная </a:t>
            </a:r>
          </a:p>
          <a:p>
            <a:endParaRPr lang="ru-RU"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кровать трехъярусная </a:t>
            </a:r>
          </a:p>
          <a:p>
            <a:endParaRPr lang="ru-RU"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Шкаф для одежды взрослый</a:t>
            </a:r>
          </a:p>
          <a:p>
            <a:endParaRPr lang="ru-RU"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Стол письменный с тумбой</a:t>
            </a:r>
          </a:p>
          <a:p>
            <a:endParaRPr lang="ru-RU"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Стул тканевый</a:t>
            </a:r>
          </a:p>
          <a:p>
            <a:endParaRPr lang="ru-RU"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Шкаф комбинированный </a:t>
            </a:r>
          </a:p>
          <a:p>
            <a:endParaRPr lang="ru-RU"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Карнизы</a:t>
            </a:r>
          </a:p>
          <a:p>
            <a:endParaRPr lang="ru-RU"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Корзина мусорная </a:t>
            </a:r>
          </a:p>
          <a:p>
            <a:endParaRPr lang="ru-RU"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ЛПО 4*20 </a:t>
            </a:r>
          </a:p>
          <a:p>
            <a:endParaRPr lang="ru-RU" sz="1600" dirty="0"/>
          </a:p>
        </p:txBody>
      </p:sp>
      <p:pic>
        <p:nvPicPr>
          <p:cNvPr id="1029" name="Picture 5" descr="G:\DCIM\100CANON\IMG_8509.JPG"/>
          <p:cNvPicPr>
            <a:picLocks noGrp="1" noChangeAspect="1" noChangeArrowheads="1"/>
          </p:cNvPicPr>
          <p:nvPr>
            <p:ph idx="1"/>
          </p:nvPr>
        </p:nvPicPr>
        <p:blipFill>
          <a:blip r:embed="rId3" cstate="print"/>
          <a:srcRect/>
          <a:stretch>
            <a:fillRect/>
          </a:stretch>
        </p:blipFill>
        <p:spPr bwMode="auto">
          <a:xfrm>
            <a:off x="3714716" y="785794"/>
            <a:ext cx="4393437" cy="392909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4638"/>
            <a:ext cx="4686304" cy="6154758"/>
          </a:xfrm>
        </p:spPr>
        <p:txBody>
          <a:bodyPr>
            <a:normAutofit/>
          </a:bodyPr>
          <a:lstStyle/>
          <a:p>
            <a:pPr algn="l"/>
            <a:r>
              <a:rPr lang="ru-RU" sz="3600" dirty="0" smtClean="0"/>
              <a:t>Наша группа</a:t>
            </a:r>
            <a:r>
              <a:rPr lang="ru-RU" sz="1300" dirty="0" smtClean="0"/>
              <a:t/>
            </a:r>
            <a:br>
              <a:rPr lang="ru-RU" sz="1300" dirty="0" smtClean="0"/>
            </a:br>
            <a:r>
              <a:rPr lang="ru-RU" sz="1300" dirty="0" smtClean="0"/>
              <a:t>Набор игровой мебели «Кораблик» </a:t>
            </a:r>
            <a:br>
              <a:rPr lang="ru-RU" sz="1300" dirty="0" smtClean="0"/>
            </a:br>
            <a:r>
              <a:rPr lang="ru-RU" sz="1300" dirty="0" smtClean="0"/>
              <a:t>Набор игровой мебели «Театр»  </a:t>
            </a:r>
            <a:br>
              <a:rPr lang="ru-RU" sz="1300" dirty="0" smtClean="0"/>
            </a:br>
            <a:r>
              <a:rPr lang="ru-RU" sz="1300" dirty="0" smtClean="0"/>
              <a:t>Книжная выставка детская   </a:t>
            </a:r>
            <a:br>
              <a:rPr lang="ru-RU" sz="1300" dirty="0" smtClean="0"/>
            </a:br>
            <a:r>
              <a:rPr lang="ru-RU" sz="1300" dirty="0" smtClean="0"/>
              <a:t>Шкаф для игрушек  </a:t>
            </a:r>
            <a:br>
              <a:rPr lang="ru-RU" sz="1300" dirty="0" smtClean="0"/>
            </a:br>
            <a:r>
              <a:rPr lang="ru-RU" sz="1300" dirty="0" smtClean="0"/>
              <a:t>Шкаф для игрушек  (маленькие)  </a:t>
            </a:r>
            <a:br>
              <a:rPr lang="ru-RU" sz="1300" dirty="0" smtClean="0"/>
            </a:br>
            <a:r>
              <a:rPr lang="ru-RU" sz="1300" dirty="0" smtClean="0"/>
              <a:t>Стол детский квадратный  </a:t>
            </a:r>
            <a:br>
              <a:rPr lang="ru-RU" sz="1300" dirty="0" smtClean="0"/>
            </a:br>
            <a:r>
              <a:rPr lang="ru-RU" sz="1300" dirty="0" smtClean="0"/>
              <a:t>Стул детский деревянный  </a:t>
            </a:r>
            <a:br>
              <a:rPr lang="ru-RU" sz="1300" dirty="0" smtClean="0"/>
            </a:br>
            <a:r>
              <a:rPr lang="ru-RU" sz="1300" dirty="0" smtClean="0"/>
              <a:t>Ковер </a:t>
            </a:r>
            <a:br>
              <a:rPr lang="ru-RU" sz="1300" dirty="0" smtClean="0"/>
            </a:br>
            <a:r>
              <a:rPr lang="ru-RU" sz="1300" dirty="0" smtClean="0"/>
              <a:t>Карнизы </a:t>
            </a:r>
            <a:br>
              <a:rPr lang="ru-RU" sz="1300" dirty="0" smtClean="0"/>
            </a:br>
            <a:r>
              <a:rPr lang="ru-RU" sz="1300" dirty="0" smtClean="0"/>
              <a:t>Стол желтый «Питьевой режим»</a:t>
            </a:r>
            <a:br>
              <a:rPr lang="ru-RU" sz="1300" dirty="0" smtClean="0"/>
            </a:br>
            <a:r>
              <a:rPr lang="ru-RU" sz="1300" dirty="0" smtClean="0"/>
              <a:t>ЛПО 4*20  </a:t>
            </a:r>
            <a:r>
              <a:rPr lang="ru-RU" dirty="0" smtClean="0"/>
              <a:t/>
            </a:r>
            <a:br>
              <a:rPr lang="ru-RU" dirty="0" smtClean="0"/>
            </a:br>
            <a:r>
              <a:rPr lang="ru-RU" dirty="0" smtClean="0"/>
              <a:t> </a:t>
            </a:r>
            <a:endParaRPr lang="ru-RU" dirty="0"/>
          </a:p>
        </p:txBody>
      </p:sp>
      <p:pic>
        <p:nvPicPr>
          <p:cNvPr id="7" name="Содержимое 6" descr="IMG_8478.JPG"/>
          <p:cNvPicPr>
            <a:picLocks noGrp="1" noChangeAspect="1"/>
          </p:cNvPicPr>
          <p:nvPr>
            <p:ph sz="half" idx="1"/>
          </p:nvPr>
        </p:nvPicPr>
        <p:blipFill>
          <a:blip r:embed="rId3" cstate="print"/>
          <a:stretch>
            <a:fillRect/>
          </a:stretch>
        </p:blipFill>
        <p:spPr>
          <a:xfrm>
            <a:off x="5057814" y="3143248"/>
            <a:ext cx="4086186" cy="3335342"/>
          </a:xfrm>
        </p:spPr>
      </p:pic>
      <p:pic>
        <p:nvPicPr>
          <p:cNvPr id="6" name="Содержимое 5" descr="IMG_8461.JPG"/>
          <p:cNvPicPr>
            <a:picLocks noGrp="1" noChangeAspect="1"/>
          </p:cNvPicPr>
          <p:nvPr>
            <p:ph sz="half" idx="2"/>
          </p:nvPr>
        </p:nvPicPr>
        <p:blipFill>
          <a:blip r:embed="rId4" cstate="print"/>
          <a:srcRect l="17703" b="9473"/>
          <a:stretch>
            <a:fillRect/>
          </a:stretch>
        </p:blipFill>
        <p:spPr>
          <a:xfrm>
            <a:off x="5286380" y="214290"/>
            <a:ext cx="3286116" cy="2915124"/>
          </a:xfrm>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531</TotalTime>
  <Words>1954</Words>
  <Application>Microsoft Office PowerPoint</Application>
  <PresentationFormat>Экран (4:3)</PresentationFormat>
  <Paragraphs>377</Paragraphs>
  <Slides>30</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Тема Office</vt:lpstr>
      <vt:lpstr>Паспорт  Группы «Б» ОН для детей  с 4 до 5 лет «Гномики» Воспитатели: Артюхова О.Л.                       Антонова А.В мл. воспитатель: Ациева П.С. </vt:lpstr>
      <vt:lpstr>Паспорт – это документ, отражающий структуру, условия, содержание работы группы </vt:lpstr>
      <vt:lpstr>Слайд 3</vt:lpstr>
      <vt:lpstr> Основными задачами паспортизации являются:                                                  - обогащение и совершенствование развивающей предметно - пространственной среды с учётом возрастного развития воспитанников группы;   - обеспечение вариативности развивающей предметно-пространственной среды по образовательным областям основной общеобразовательной программы дошкольного образования учреждения (социально - коммуникативное развитие, познавательное развитие, речевое развитие, художественно-эстетическое развитие, физическое развитие);  </vt:lpstr>
      <vt:lpstr>Слайд 5</vt:lpstr>
      <vt:lpstr>План- схема группы</vt:lpstr>
      <vt:lpstr> раздевалка</vt:lpstr>
      <vt:lpstr>Наша спальня</vt:lpstr>
      <vt:lpstr>Наша группа Набор игровой мебели «Кораблик»  Набор игровой мебели «Театр»   Книжная выставка детская    Шкаф для игрушек   Шкаф для игрушек  (маленькие)   Стол детский квадратный   Стул детский деревянный   Ковер  Карнизы  Стол желтый «Питьевой режим» ЛПО 4*20    </vt:lpstr>
      <vt:lpstr>                                Перечень материалов и                          оборудования развивающих                                                                              центров </vt:lpstr>
      <vt:lpstr>Центр «Математический знайка»</vt:lpstr>
      <vt:lpstr>Центр патриотического воспитания                              «Моя Родина»</vt:lpstr>
      <vt:lpstr>                               Центр театра                                                            «В гостях у сказки»</vt:lpstr>
      <vt:lpstr>Центр   Художественное творчество  «Юный художник»</vt:lpstr>
      <vt:lpstr>                      Музыкальный центр                                        «Домисолька»</vt:lpstr>
      <vt:lpstr>        Центр физического развития «Ловкие, сильные, смелые»</vt:lpstr>
      <vt:lpstr>                                                                    Центр природы                                          «Юные   экологи»</vt:lpstr>
      <vt:lpstr>                  Центр     эстетического                      воспитания «Чистюля»</vt:lpstr>
      <vt:lpstr>Центр безопасности «Светофорик»</vt:lpstr>
      <vt:lpstr>                                                                           Центр книги                                        «Читай-ка»</vt:lpstr>
      <vt:lpstr>              Центр для мальчиков                             Гараж «Юные                        автомобилисты» </vt:lpstr>
      <vt:lpstr>                 Центр       конструирования                     «Самоделкин»</vt:lpstr>
      <vt:lpstr>                                     Центр                 экспериментирования                       «Волшебный песок»</vt:lpstr>
      <vt:lpstr>  Центр сюжетно-ролевых игр                                             «Дочки-матери»                                                 для девочек</vt:lpstr>
      <vt:lpstr>  Учебно-методическая литература   </vt:lpstr>
      <vt:lpstr>Слайд 26</vt:lpstr>
      <vt:lpstr>Слайд 27</vt:lpstr>
      <vt:lpstr>Слайд 28</vt:lpstr>
      <vt:lpstr>Слайд 29</vt:lpstr>
      <vt:lpstr>Слайд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Паспорт  Группы «Б» общеразвивающей направленности для детей с 4 до 5 лет «Гномики» Воспитатели: Артюхова О.Л.                       Антонова А.В </dc:title>
  <dc:creator>admin</dc:creator>
  <cp:lastModifiedBy>admin</cp:lastModifiedBy>
  <cp:revision>75</cp:revision>
  <dcterms:created xsi:type="dcterms:W3CDTF">2016-03-20T04:54:00Z</dcterms:created>
  <dcterms:modified xsi:type="dcterms:W3CDTF">2016-04-07T01:03:02Z</dcterms:modified>
</cp:coreProperties>
</file>